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22"/>
  </p:notesMasterIdLst>
  <p:sldIdLst>
    <p:sldId id="256" r:id="rId2"/>
    <p:sldId id="269" r:id="rId3"/>
    <p:sldId id="257" r:id="rId4"/>
    <p:sldId id="270" r:id="rId5"/>
    <p:sldId id="259" r:id="rId6"/>
    <p:sldId id="273" r:id="rId7"/>
    <p:sldId id="260" r:id="rId8"/>
    <p:sldId id="261" r:id="rId9"/>
    <p:sldId id="266" r:id="rId10"/>
    <p:sldId id="275" r:id="rId11"/>
    <p:sldId id="262" r:id="rId12"/>
    <p:sldId id="274" r:id="rId13"/>
    <p:sldId id="263" r:id="rId14"/>
    <p:sldId id="272" r:id="rId15"/>
    <p:sldId id="264" r:id="rId16"/>
    <p:sldId id="271" r:id="rId17"/>
    <p:sldId id="265" r:id="rId18"/>
    <p:sldId id="267" r:id="rId19"/>
    <p:sldId id="268" r:id="rId20"/>
    <p:sldId id="258" r:id="rId21"/>
  </p:sldIdLst>
  <p:sldSz cx="12192000" cy="6858000"/>
  <p:notesSz cx="6858000" cy="9144000"/>
  <p:embeddedFontLst>
    <p:embeddedFont>
      <p:font typeface="Arial Black" panose="020B0A04020102020204" pitchFamily="34" charset="0"/>
      <p:bold r:id="rId23"/>
    </p:embeddedFont>
    <p:embeddedFont>
      <p:font typeface="Arial Nova" panose="020B0504020202020204" pitchFamily="34" charset="0"/>
      <p:regular r:id="rId24"/>
      <p:bold r:id="rId25"/>
      <p:italic r:id="rId26"/>
      <p:boldItalic r:id="rId27"/>
    </p:embeddedFont>
    <p:embeddedFont>
      <p:font typeface="Avenir Next LT Pro" panose="020B0504020202020204" pitchFamily="34" charset="0"/>
      <p:regular r:id="rId28"/>
      <p:bold r:id="rId29"/>
      <p:italic r:id="rId30"/>
      <p:boldItalic r:id="rId31"/>
    </p:embeddedFont>
    <p:embeddedFont>
      <p:font typeface="Daft Brush" panose="02000503000000000000" charset="0"/>
      <p:regular r:id="rId32"/>
    </p:embeddedFont>
    <p:embeddedFont>
      <p:font typeface="Monaco" panose="020B0500000000000000"/>
      <p:regular r:id="rId33"/>
    </p:embeddedFont>
    <p:embeddedFont>
      <p:font typeface="Tahoma" panose="020B0604030504040204" pitchFamily="34" charset="0"/>
      <p:regular r:id="rId34"/>
      <p:bold r:id="rId35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36E60"/>
    <a:srgbClr val="D9ED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70387D3-7829-478B-97EF-722B7516BBF5}" v="477" dt="2023-02-27T15:33:56.295"/>
  </p1510:revLst>
</p1510:revInfo>
</file>

<file path=ppt/tableStyles.xml><?xml version="1.0" encoding="utf-8"?>
<a:tblStyleLst xmlns:a="http://schemas.openxmlformats.org/drawingml/2006/main" def="{5C22544A-7EE6-4342-B048-85BDC9FD1C3A}">
  <a:tblStyle styleId="{912C8C85-51F0-491E-9774-3900AFEF0FD7}" styleName="Estilo Claro 2 - Ênfase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17292A2E-F333-43FB-9621-5CBBE7FDCDCB}" styleName="Estilo Claro 2 - Ênfase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F2DE63D5-997A-4646-A377-4702673A728D}" styleName="Estilo Claro 2 - Ênfase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99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viewProps" Target="viewProps.xml"/><Relationship Id="rId40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C71947-F423-43D6-B465-70EF1A95E6F9}" type="datetimeFigureOut">
              <a:rPr lang="pt-BR" smtClean="0"/>
              <a:t>29/11/2023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B3C0FE-863A-4F27-AFD9-7036EC4EE4D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600496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CHONPS – CARBONO, HIDROGÊNIO, NITROGÊNIO, FÓSFOR E ENXOFRE.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B3C0FE-863A-4F27-AFD9-7036EC4EE4DE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215175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Para que todos os nutrientes cheguem por todo organismo ele precisa passar por vasos (isso inclusive nos seres humanos)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B3C0FE-863A-4F27-AFD9-7036EC4EE4DE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900223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Indico esta aula para auxiliar na explicação: https://www.youtube.com/watch?v=aXMtioasMF0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B3C0FE-863A-4F27-AFD9-7036EC4EE4DE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375832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Para que todos os nutrientes cheguem por todo organismo ele precisa passar por vasos (isso inclusive nos seres humanos)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B3C0FE-863A-4F27-AFD9-7036EC4EE4DE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565545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https://www.youtube.com/watch?v=5LAlAiXnLW4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B3C0FE-863A-4F27-AFD9-7036EC4EE4DE}" type="slidenum">
              <a:rPr lang="pt-BR" smtClean="0"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288072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7C189-49F0-4B47-9C6A-4A854BDBDA07}" type="datetimeFigureOut">
              <a:rPr lang="pt-BR" smtClean="0"/>
              <a:t>29/11/2023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CE641-56E7-42EF-B441-EDD87BDD9A3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464902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7C189-49F0-4B47-9C6A-4A854BDBDA07}" type="datetimeFigureOut">
              <a:rPr lang="pt-BR" smtClean="0"/>
              <a:t>29/11/2023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CE641-56E7-42EF-B441-EDD87BDD9A3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079941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7C189-49F0-4B47-9C6A-4A854BDBDA07}" type="datetimeFigureOut">
              <a:rPr lang="pt-BR" smtClean="0"/>
              <a:t>29/11/2023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CE641-56E7-42EF-B441-EDD87BDD9A3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200819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7C189-49F0-4B47-9C6A-4A854BDBDA07}" type="datetimeFigureOut">
              <a:rPr lang="pt-BR" smtClean="0"/>
              <a:t>29/11/2023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CE641-56E7-42EF-B441-EDD87BDD9A3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643712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7C189-49F0-4B47-9C6A-4A854BDBDA07}" type="datetimeFigureOut">
              <a:rPr lang="pt-BR" smtClean="0"/>
              <a:t>29/11/2023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CE641-56E7-42EF-B441-EDD87BDD9A3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817505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7C189-49F0-4B47-9C6A-4A854BDBDA07}" type="datetimeFigureOut">
              <a:rPr lang="pt-BR" smtClean="0"/>
              <a:t>29/11/2023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CE641-56E7-42EF-B441-EDD87BDD9A3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591054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7C189-49F0-4B47-9C6A-4A854BDBDA07}" type="datetimeFigureOut">
              <a:rPr lang="pt-BR" smtClean="0"/>
              <a:t>29/11/2023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CE641-56E7-42EF-B441-EDD87BDD9A3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119202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7C189-49F0-4B47-9C6A-4A854BDBDA07}" type="datetimeFigureOut">
              <a:rPr lang="pt-BR" smtClean="0"/>
              <a:t>29/11/2023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CE641-56E7-42EF-B441-EDD87BDD9A3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162128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7C189-49F0-4B47-9C6A-4A854BDBDA07}" type="datetimeFigureOut">
              <a:rPr lang="pt-BR" smtClean="0"/>
              <a:t>29/11/2023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CE641-56E7-42EF-B441-EDD87BDD9A3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951682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7C189-49F0-4B47-9C6A-4A854BDBDA07}" type="datetimeFigureOut">
              <a:rPr lang="pt-BR" smtClean="0"/>
              <a:t>29/11/2023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CE641-56E7-42EF-B441-EDD87BDD9A3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803238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7C189-49F0-4B47-9C6A-4A854BDBDA07}" type="datetimeFigureOut">
              <a:rPr lang="pt-BR" smtClean="0"/>
              <a:t>29/11/2023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CE641-56E7-42EF-B441-EDD87BDD9A3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46753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57C189-49F0-4B47-9C6A-4A854BDBDA07}" type="datetimeFigureOut">
              <a:rPr lang="pt-BR" smtClean="0"/>
              <a:t>29/11/2023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BCE641-56E7-42EF-B441-EDD87BDD9A3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89479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ex.descomplica.com.br/materiais-e-tv-uee/materiais-e-tv-uee-8c9a03/turma-de-fevereiro-histologia-vegetal-sustentacao-transporte-e-parenquimas-82f89c" TargetMode="Externa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hyperlink" Target="https://www.youtube.com/watch?v=ethwEJalX-U" TargetMode="External"/><Relationship Id="rId7" Type="http://schemas.openxmlformats.org/officeDocument/2006/relationships/hyperlink" Target="https://www.youtube.com/watch?v=5LAlAiXnLW4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NP3_1O6GuEk" TargetMode="External"/><Relationship Id="rId5" Type="http://schemas.openxmlformats.org/officeDocument/2006/relationships/image" Target="../media/image36.svg"/><Relationship Id="rId4" Type="http://schemas.openxmlformats.org/officeDocument/2006/relationships/image" Target="../media/image35.png"/><Relationship Id="rId9" Type="http://schemas.openxmlformats.org/officeDocument/2006/relationships/image" Target="../media/image38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gi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britannica.com/plant/angiosperm/Organization-of-the-vascular-tissue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F76F0C0-CA52-ED8C-8A4B-EA33C0FD87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681699"/>
            <a:ext cx="9144000" cy="2387600"/>
          </a:xfrm>
        </p:spPr>
        <p:txBody>
          <a:bodyPr>
            <a:noAutofit/>
          </a:bodyPr>
          <a:lstStyle/>
          <a:p>
            <a:r>
              <a:rPr lang="pt-BR" sz="9000" dirty="0">
                <a:solidFill>
                  <a:schemeClr val="tx2">
                    <a:lumMod val="50000"/>
                  </a:schemeClr>
                </a:solidFill>
                <a:latin typeface="Daft Brush" panose="02000503000000000000" pitchFamily="50" charset="0"/>
              </a:rPr>
              <a:t>FISIOLOGIA VEGETAL:</a:t>
            </a:r>
            <a:br>
              <a:rPr lang="pt-BR" sz="9000" dirty="0">
                <a:solidFill>
                  <a:schemeClr val="tx2">
                    <a:lumMod val="50000"/>
                  </a:schemeClr>
                </a:solidFill>
                <a:latin typeface="Daft Brush" panose="02000503000000000000" pitchFamily="50" charset="0"/>
              </a:rPr>
            </a:br>
            <a:r>
              <a:rPr lang="pt-BR" sz="9000" dirty="0">
                <a:solidFill>
                  <a:srgbClr val="D9EDD6"/>
                </a:solidFill>
                <a:latin typeface="Daft Brush" panose="02000503000000000000" pitchFamily="50" charset="0"/>
              </a:rPr>
              <a:t>TRANSPORTE E NUTRIÇÃO</a:t>
            </a:r>
          </a:p>
        </p:txBody>
      </p:sp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130D4517-8552-6CAF-2F11-9FEC10B06FE2}"/>
              </a:ext>
            </a:extLst>
          </p:cNvPr>
          <p:cNvSpPr/>
          <p:nvPr/>
        </p:nvSpPr>
        <p:spPr>
          <a:xfrm>
            <a:off x="671740" y="5855016"/>
            <a:ext cx="4070555" cy="4542503"/>
          </a:xfrm>
          <a:custGeom>
            <a:avLst/>
            <a:gdLst>
              <a:gd name="connsiteX0" fmla="*/ 0 w 4070555"/>
              <a:gd name="connsiteY0" fmla="*/ 678439 h 4542503"/>
              <a:gd name="connsiteX1" fmla="*/ 678439 w 4070555"/>
              <a:gd name="connsiteY1" fmla="*/ 0 h 4542503"/>
              <a:gd name="connsiteX2" fmla="*/ 1329721 w 4070555"/>
              <a:gd name="connsiteY2" fmla="*/ 0 h 4542503"/>
              <a:gd name="connsiteX3" fmla="*/ 1926730 w 4070555"/>
              <a:gd name="connsiteY3" fmla="*/ 0 h 4542503"/>
              <a:gd name="connsiteX4" fmla="*/ 2659423 w 4070555"/>
              <a:gd name="connsiteY4" fmla="*/ 0 h 4542503"/>
              <a:gd name="connsiteX5" fmla="*/ 3392116 w 4070555"/>
              <a:gd name="connsiteY5" fmla="*/ 0 h 4542503"/>
              <a:gd name="connsiteX6" fmla="*/ 4070555 w 4070555"/>
              <a:gd name="connsiteY6" fmla="*/ 678439 h 4542503"/>
              <a:gd name="connsiteX7" fmla="*/ 4070555 w 4070555"/>
              <a:gd name="connsiteY7" fmla="*/ 1379277 h 4542503"/>
              <a:gd name="connsiteX8" fmla="*/ 4070555 w 4070555"/>
              <a:gd name="connsiteY8" fmla="*/ 1920833 h 4542503"/>
              <a:gd name="connsiteX9" fmla="*/ 4070555 w 4070555"/>
              <a:gd name="connsiteY9" fmla="*/ 2557958 h 4542503"/>
              <a:gd name="connsiteX10" fmla="*/ 4070555 w 4070555"/>
              <a:gd name="connsiteY10" fmla="*/ 3226939 h 4542503"/>
              <a:gd name="connsiteX11" fmla="*/ 4070555 w 4070555"/>
              <a:gd name="connsiteY11" fmla="*/ 3864064 h 4542503"/>
              <a:gd name="connsiteX12" fmla="*/ 3392116 w 4070555"/>
              <a:gd name="connsiteY12" fmla="*/ 4542503 h 4542503"/>
              <a:gd name="connsiteX13" fmla="*/ 2686560 w 4070555"/>
              <a:gd name="connsiteY13" fmla="*/ 4542503 h 4542503"/>
              <a:gd name="connsiteX14" fmla="*/ 2008141 w 4070555"/>
              <a:gd name="connsiteY14" fmla="*/ 4542503 h 4542503"/>
              <a:gd name="connsiteX15" fmla="*/ 1356858 w 4070555"/>
              <a:gd name="connsiteY15" fmla="*/ 4542503 h 4542503"/>
              <a:gd name="connsiteX16" fmla="*/ 678439 w 4070555"/>
              <a:gd name="connsiteY16" fmla="*/ 4542503 h 4542503"/>
              <a:gd name="connsiteX17" fmla="*/ 0 w 4070555"/>
              <a:gd name="connsiteY17" fmla="*/ 3864064 h 4542503"/>
              <a:gd name="connsiteX18" fmla="*/ 0 w 4070555"/>
              <a:gd name="connsiteY18" fmla="*/ 3258795 h 4542503"/>
              <a:gd name="connsiteX19" fmla="*/ 0 w 4070555"/>
              <a:gd name="connsiteY19" fmla="*/ 2621670 h 4542503"/>
              <a:gd name="connsiteX20" fmla="*/ 0 w 4070555"/>
              <a:gd name="connsiteY20" fmla="*/ 2048258 h 4542503"/>
              <a:gd name="connsiteX21" fmla="*/ 0 w 4070555"/>
              <a:gd name="connsiteY21" fmla="*/ 1506701 h 4542503"/>
              <a:gd name="connsiteX22" fmla="*/ 0 w 4070555"/>
              <a:gd name="connsiteY22" fmla="*/ 678439 h 4542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070555" h="4542503" fill="none" extrusionOk="0">
                <a:moveTo>
                  <a:pt x="0" y="678439"/>
                </a:moveTo>
                <a:cubicBezTo>
                  <a:pt x="71152" y="293721"/>
                  <a:pt x="332824" y="32831"/>
                  <a:pt x="678439" y="0"/>
                </a:cubicBezTo>
                <a:cubicBezTo>
                  <a:pt x="857596" y="1775"/>
                  <a:pt x="1171261" y="17550"/>
                  <a:pt x="1329721" y="0"/>
                </a:cubicBezTo>
                <a:cubicBezTo>
                  <a:pt x="1488181" y="-17550"/>
                  <a:pt x="1751301" y="15844"/>
                  <a:pt x="1926730" y="0"/>
                </a:cubicBezTo>
                <a:cubicBezTo>
                  <a:pt x="2102159" y="-15844"/>
                  <a:pt x="2392252" y="-13901"/>
                  <a:pt x="2659423" y="0"/>
                </a:cubicBezTo>
                <a:cubicBezTo>
                  <a:pt x="2926594" y="13901"/>
                  <a:pt x="3210717" y="-20407"/>
                  <a:pt x="3392116" y="0"/>
                </a:cubicBezTo>
                <a:cubicBezTo>
                  <a:pt x="3731294" y="10225"/>
                  <a:pt x="4146405" y="310718"/>
                  <a:pt x="4070555" y="678439"/>
                </a:cubicBezTo>
                <a:cubicBezTo>
                  <a:pt x="4044496" y="1007430"/>
                  <a:pt x="4063624" y="1050849"/>
                  <a:pt x="4070555" y="1379277"/>
                </a:cubicBezTo>
                <a:cubicBezTo>
                  <a:pt x="4077486" y="1707705"/>
                  <a:pt x="4097267" y="1786262"/>
                  <a:pt x="4070555" y="1920833"/>
                </a:cubicBezTo>
                <a:cubicBezTo>
                  <a:pt x="4043843" y="2055404"/>
                  <a:pt x="4053678" y="2312759"/>
                  <a:pt x="4070555" y="2557958"/>
                </a:cubicBezTo>
                <a:cubicBezTo>
                  <a:pt x="4087432" y="2803157"/>
                  <a:pt x="4076337" y="2973889"/>
                  <a:pt x="4070555" y="3226939"/>
                </a:cubicBezTo>
                <a:cubicBezTo>
                  <a:pt x="4064773" y="3479989"/>
                  <a:pt x="4088834" y="3673932"/>
                  <a:pt x="4070555" y="3864064"/>
                </a:cubicBezTo>
                <a:cubicBezTo>
                  <a:pt x="4026993" y="4308204"/>
                  <a:pt x="3806316" y="4495695"/>
                  <a:pt x="3392116" y="4542503"/>
                </a:cubicBezTo>
                <a:cubicBezTo>
                  <a:pt x="3068372" y="4569731"/>
                  <a:pt x="2913306" y="4564950"/>
                  <a:pt x="2686560" y="4542503"/>
                </a:cubicBezTo>
                <a:cubicBezTo>
                  <a:pt x="2459814" y="4520056"/>
                  <a:pt x="2318319" y="4567828"/>
                  <a:pt x="2008141" y="4542503"/>
                </a:cubicBezTo>
                <a:cubicBezTo>
                  <a:pt x="1697963" y="4517178"/>
                  <a:pt x="1537658" y="4551092"/>
                  <a:pt x="1356858" y="4542503"/>
                </a:cubicBezTo>
                <a:cubicBezTo>
                  <a:pt x="1176058" y="4533914"/>
                  <a:pt x="839400" y="4556476"/>
                  <a:pt x="678439" y="4542503"/>
                </a:cubicBezTo>
                <a:cubicBezTo>
                  <a:pt x="345715" y="4570725"/>
                  <a:pt x="-15439" y="4215183"/>
                  <a:pt x="0" y="3864064"/>
                </a:cubicBezTo>
                <a:cubicBezTo>
                  <a:pt x="21617" y="3584702"/>
                  <a:pt x="27371" y="3549978"/>
                  <a:pt x="0" y="3258795"/>
                </a:cubicBezTo>
                <a:cubicBezTo>
                  <a:pt x="-27371" y="2967612"/>
                  <a:pt x="9165" y="2860494"/>
                  <a:pt x="0" y="2621670"/>
                </a:cubicBezTo>
                <a:cubicBezTo>
                  <a:pt x="-9165" y="2382846"/>
                  <a:pt x="-18463" y="2305413"/>
                  <a:pt x="0" y="2048258"/>
                </a:cubicBezTo>
                <a:cubicBezTo>
                  <a:pt x="18463" y="1791103"/>
                  <a:pt x="1733" y="1754500"/>
                  <a:pt x="0" y="1506701"/>
                </a:cubicBezTo>
                <a:cubicBezTo>
                  <a:pt x="-1733" y="1258902"/>
                  <a:pt x="31286" y="908218"/>
                  <a:pt x="0" y="678439"/>
                </a:cubicBezTo>
                <a:close/>
              </a:path>
              <a:path w="4070555" h="4542503" stroke="0" extrusionOk="0">
                <a:moveTo>
                  <a:pt x="0" y="678439"/>
                </a:moveTo>
                <a:cubicBezTo>
                  <a:pt x="48204" y="249506"/>
                  <a:pt x="275900" y="17113"/>
                  <a:pt x="678439" y="0"/>
                </a:cubicBezTo>
                <a:cubicBezTo>
                  <a:pt x="905502" y="-13193"/>
                  <a:pt x="1047205" y="-18797"/>
                  <a:pt x="1356858" y="0"/>
                </a:cubicBezTo>
                <a:cubicBezTo>
                  <a:pt x="1666511" y="18797"/>
                  <a:pt x="1815846" y="22891"/>
                  <a:pt x="2089551" y="0"/>
                </a:cubicBezTo>
                <a:cubicBezTo>
                  <a:pt x="2363256" y="-22891"/>
                  <a:pt x="2511897" y="14810"/>
                  <a:pt x="2740834" y="0"/>
                </a:cubicBezTo>
                <a:cubicBezTo>
                  <a:pt x="2969771" y="-14810"/>
                  <a:pt x="3124304" y="6219"/>
                  <a:pt x="3392116" y="0"/>
                </a:cubicBezTo>
                <a:cubicBezTo>
                  <a:pt x="3811522" y="60854"/>
                  <a:pt x="4098617" y="279746"/>
                  <a:pt x="4070555" y="678439"/>
                </a:cubicBezTo>
                <a:cubicBezTo>
                  <a:pt x="4075537" y="970114"/>
                  <a:pt x="4070114" y="996261"/>
                  <a:pt x="4070555" y="1283708"/>
                </a:cubicBezTo>
                <a:cubicBezTo>
                  <a:pt x="4070996" y="1571155"/>
                  <a:pt x="4055054" y="1715993"/>
                  <a:pt x="4070555" y="1857120"/>
                </a:cubicBezTo>
                <a:cubicBezTo>
                  <a:pt x="4086056" y="1998247"/>
                  <a:pt x="4076031" y="2392336"/>
                  <a:pt x="4070555" y="2557958"/>
                </a:cubicBezTo>
                <a:cubicBezTo>
                  <a:pt x="4065079" y="2723580"/>
                  <a:pt x="4061163" y="2982375"/>
                  <a:pt x="4070555" y="3163227"/>
                </a:cubicBezTo>
                <a:cubicBezTo>
                  <a:pt x="4079947" y="3344079"/>
                  <a:pt x="4092140" y="3525623"/>
                  <a:pt x="4070555" y="3864064"/>
                </a:cubicBezTo>
                <a:cubicBezTo>
                  <a:pt x="4110118" y="4197805"/>
                  <a:pt x="3768797" y="4520984"/>
                  <a:pt x="3392116" y="4542503"/>
                </a:cubicBezTo>
                <a:cubicBezTo>
                  <a:pt x="3174447" y="4567362"/>
                  <a:pt x="2910251" y="4561076"/>
                  <a:pt x="2713697" y="4542503"/>
                </a:cubicBezTo>
                <a:cubicBezTo>
                  <a:pt x="2517143" y="4523930"/>
                  <a:pt x="2323651" y="4565263"/>
                  <a:pt x="2035278" y="4542503"/>
                </a:cubicBezTo>
                <a:cubicBezTo>
                  <a:pt x="1746905" y="4519743"/>
                  <a:pt x="1670711" y="4541731"/>
                  <a:pt x="1438269" y="4542503"/>
                </a:cubicBezTo>
                <a:cubicBezTo>
                  <a:pt x="1205827" y="4543275"/>
                  <a:pt x="991012" y="4515145"/>
                  <a:pt x="678439" y="4542503"/>
                </a:cubicBezTo>
                <a:cubicBezTo>
                  <a:pt x="274143" y="4462167"/>
                  <a:pt x="-9146" y="4324108"/>
                  <a:pt x="0" y="3864064"/>
                </a:cubicBezTo>
                <a:cubicBezTo>
                  <a:pt x="29004" y="3660120"/>
                  <a:pt x="15869" y="3472271"/>
                  <a:pt x="0" y="3195083"/>
                </a:cubicBezTo>
                <a:cubicBezTo>
                  <a:pt x="-15869" y="2917895"/>
                  <a:pt x="-32472" y="2810862"/>
                  <a:pt x="0" y="2494245"/>
                </a:cubicBezTo>
                <a:cubicBezTo>
                  <a:pt x="32472" y="2177628"/>
                  <a:pt x="-62" y="2158454"/>
                  <a:pt x="0" y="1952689"/>
                </a:cubicBezTo>
                <a:cubicBezTo>
                  <a:pt x="62" y="1746924"/>
                  <a:pt x="18151" y="1601955"/>
                  <a:pt x="0" y="1411133"/>
                </a:cubicBezTo>
                <a:cubicBezTo>
                  <a:pt x="-18151" y="1220311"/>
                  <a:pt x="-16132" y="927674"/>
                  <a:pt x="0" y="678439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extLst>
              <a:ext uri="{C807C97D-BFC1-408E-A445-0C87EB9F89A2}">
                <ask:lineSketchStyleProps xmlns:ask="http://schemas.microsoft.com/office/drawing/2018/sketchyshapes" sd="229667523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br>
              <a:rPr lang="pt-BR" b="1" dirty="0">
                <a:solidFill>
                  <a:schemeClr val="accent4">
                    <a:lumMod val="95000"/>
                    <a:lumOff val="5000"/>
                  </a:schemeClr>
                </a:solidFill>
                <a:latin typeface="Monaco" panose="020B0500000000000000" pitchFamily="34" charset="0"/>
                <a:cs typeface="Tahoma" pitchFamily="34" charset="0"/>
              </a:rPr>
            </a:br>
            <a:br>
              <a:rPr lang="pt-BR" b="1" dirty="0">
                <a:solidFill>
                  <a:schemeClr val="accent4">
                    <a:lumMod val="95000"/>
                    <a:lumOff val="5000"/>
                  </a:schemeClr>
                </a:solidFill>
                <a:latin typeface="Monaco" panose="020B0500000000000000" pitchFamily="34" charset="0"/>
                <a:cs typeface="Tahoma" pitchFamily="34" charset="0"/>
              </a:rPr>
            </a:br>
            <a:br>
              <a:rPr lang="pt-BR" b="1" dirty="0">
                <a:solidFill>
                  <a:schemeClr val="accent4">
                    <a:lumMod val="95000"/>
                    <a:lumOff val="5000"/>
                  </a:schemeClr>
                </a:solidFill>
                <a:latin typeface="Monaco" panose="020B0500000000000000" pitchFamily="34" charset="0"/>
                <a:cs typeface="Tahoma" pitchFamily="34" charset="0"/>
              </a:rPr>
            </a:br>
            <a:br>
              <a:rPr lang="pt-BR" b="1" dirty="0">
                <a:solidFill>
                  <a:schemeClr val="accent4">
                    <a:lumMod val="95000"/>
                    <a:lumOff val="5000"/>
                  </a:schemeClr>
                </a:solidFill>
                <a:latin typeface="Monaco" panose="020B0500000000000000" pitchFamily="34" charset="0"/>
                <a:cs typeface="Tahoma" pitchFamily="34" charset="0"/>
              </a:rPr>
            </a:br>
            <a:br>
              <a:rPr lang="pt-BR" b="1" dirty="0">
                <a:solidFill>
                  <a:schemeClr val="accent4">
                    <a:lumMod val="95000"/>
                    <a:lumOff val="5000"/>
                  </a:schemeClr>
                </a:solidFill>
                <a:latin typeface="Monaco" panose="020B0500000000000000" pitchFamily="34" charset="0"/>
                <a:cs typeface="Tahoma" pitchFamily="34" charset="0"/>
              </a:rPr>
            </a:br>
            <a:br>
              <a:rPr lang="pt-BR" b="1" dirty="0">
                <a:solidFill>
                  <a:schemeClr val="accent4">
                    <a:lumMod val="95000"/>
                    <a:lumOff val="5000"/>
                  </a:schemeClr>
                </a:solidFill>
                <a:latin typeface="Monaco" panose="020B0500000000000000" pitchFamily="34" charset="0"/>
                <a:cs typeface="Tahoma" pitchFamily="34" charset="0"/>
              </a:rPr>
            </a:br>
            <a:r>
              <a:rPr lang="pt-BR" b="1" dirty="0">
                <a:solidFill>
                  <a:schemeClr val="accent4">
                    <a:lumMod val="95000"/>
                    <a:lumOff val="5000"/>
                  </a:schemeClr>
                </a:solidFill>
                <a:latin typeface="Monaco" panose="020B0500000000000000" pitchFamily="34" charset="0"/>
                <a:cs typeface="Tahoma" pitchFamily="34" charset="0"/>
              </a:rPr>
              <a:t>A fisiologia vegetal é a parte da biologia que estuda o funcionamento do organismo das plantas, que inclui: a nutrição vegetal, o crescimento, a ação dos hormônios  vegetais e a floração.</a:t>
            </a:r>
            <a:br>
              <a:rPr lang="pt-BR" b="1" dirty="0">
                <a:solidFill>
                  <a:schemeClr val="accent4">
                    <a:lumMod val="95000"/>
                    <a:lumOff val="5000"/>
                  </a:schemeClr>
                </a:solidFill>
                <a:latin typeface="Monaco" panose="020B0500000000000000" pitchFamily="34" charset="0"/>
                <a:cs typeface="Tahoma" pitchFamily="34" charset="0"/>
              </a:rPr>
            </a:br>
            <a:endParaRPr lang="pt-BR" b="1" dirty="0">
              <a:solidFill>
                <a:schemeClr val="accent4">
                  <a:lumMod val="95000"/>
                  <a:lumOff val="5000"/>
                </a:schemeClr>
              </a:solidFill>
              <a:latin typeface="Monaco" panose="020B0500000000000000" pitchFamily="34" charset="0"/>
              <a:cs typeface="Tahoma" pitchFamily="34" charset="0"/>
            </a:endParaRPr>
          </a:p>
          <a:p>
            <a:pPr algn="ctr"/>
            <a:r>
              <a:rPr lang="pt-BR" sz="1800" b="1" dirty="0">
                <a:solidFill>
                  <a:schemeClr val="accent4">
                    <a:lumMod val="95000"/>
                    <a:lumOff val="5000"/>
                  </a:schemeClr>
                </a:solidFill>
                <a:latin typeface="Monaco" panose="020B0500000000000000" pitchFamily="34" charset="0"/>
                <a:cs typeface="Tahoma" pitchFamily="34" charset="0"/>
              </a:rPr>
              <a:t>Vamos focar aqui no transporte e nutrição!</a:t>
            </a:r>
            <a:br>
              <a:rPr lang="pt-BR" sz="1800" b="1" dirty="0">
                <a:solidFill>
                  <a:schemeClr val="accent4">
                    <a:lumMod val="95000"/>
                    <a:lumOff val="5000"/>
                  </a:schemeClr>
                </a:solidFill>
                <a:latin typeface="Monaco" panose="020B0500000000000000" pitchFamily="34" charset="0"/>
                <a:cs typeface="Tahoma" pitchFamily="34" charset="0"/>
              </a:rPr>
            </a:br>
            <a:br>
              <a:rPr lang="pt-BR" sz="1800" b="1" dirty="0">
                <a:solidFill>
                  <a:schemeClr val="accent4">
                    <a:lumMod val="95000"/>
                    <a:lumOff val="5000"/>
                  </a:schemeClr>
                </a:solidFill>
                <a:latin typeface="Monaco" panose="020B0500000000000000" pitchFamily="34" charset="0"/>
                <a:cs typeface="Tahoma" pitchFamily="34" charset="0"/>
              </a:rPr>
            </a:br>
            <a:r>
              <a:rPr lang="pt-BR" sz="1800" b="1" dirty="0">
                <a:solidFill>
                  <a:schemeClr val="accent4">
                    <a:lumMod val="95000"/>
                    <a:lumOff val="5000"/>
                  </a:schemeClr>
                </a:solidFill>
                <a:latin typeface="Monaco" panose="020B0500000000000000" pitchFamily="34" charset="0"/>
                <a:cs typeface="Tahoma" pitchFamily="34" charset="0"/>
              </a:rPr>
              <a:t>Temos uma aula a parte de Hormônios vegetais</a:t>
            </a:r>
          </a:p>
          <a:p>
            <a:pPr algn="ctr"/>
            <a:endParaRPr lang="pt-BR" b="1" dirty="0">
              <a:solidFill>
                <a:schemeClr val="accent4">
                  <a:lumMod val="95000"/>
                  <a:lumOff val="5000"/>
                </a:schemeClr>
              </a:solidFill>
              <a:latin typeface="Monaco" panose="020B0500000000000000" pitchFamily="34" charset="0"/>
            </a:endParaRPr>
          </a:p>
        </p:txBody>
      </p:sp>
      <p:pic>
        <p:nvPicPr>
          <p:cNvPr id="6" name="Gráfico 5" descr="Na mosca com preenchimento sólido">
            <a:extLst>
              <a:ext uri="{FF2B5EF4-FFF2-40B4-BE49-F238E27FC236}">
                <a16:creationId xmlns:a16="http://schemas.microsoft.com/office/drawing/2014/main" id="{DF15137A-E403-46F4-949E-0F000DD932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35153" y="8126267"/>
            <a:ext cx="1214284" cy="1214284"/>
          </a:xfrm>
          <a:prstGeom prst="rect">
            <a:avLst/>
          </a:prstGeom>
        </p:spPr>
      </p:pic>
      <p:pic>
        <p:nvPicPr>
          <p:cNvPr id="8" name="Imagem 7" descr="Imagem de desenho animado&#10;&#10;Descrição gerada automaticamente com confiança média">
            <a:extLst>
              <a:ext uri="{FF2B5EF4-FFF2-40B4-BE49-F238E27FC236}">
                <a16:creationId xmlns:a16="http://schemas.microsoft.com/office/drawing/2014/main" id="{04A913A3-62FE-6E19-EE6F-484C8EAE36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6987" y="-156206"/>
            <a:ext cx="4665013" cy="4665013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B4842C02-A530-D34C-30BB-C3367C0CCB00}"/>
              </a:ext>
            </a:extLst>
          </p:cNvPr>
          <p:cNvSpPr txBox="1"/>
          <p:nvPr/>
        </p:nvSpPr>
        <p:spPr>
          <a:xfrm>
            <a:off x="858609" y="4563395"/>
            <a:ext cx="10790262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500" dirty="0">
                <a:solidFill>
                  <a:schemeClr val="accent6">
                    <a:lumMod val="75000"/>
                  </a:schemeClr>
                </a:solidFill>
                <a:latin typeface="Daft Brush" panose="02000503000000000000" pitchFamily="50" charset="0"/>
              </a:rPr>
              <a:t>O metabolismo vegetal e a homeostase ecológica</a:t>
            </a:r>
          </a:p>
        </p:txBody>
      </p:sp>
    </p:spTree>
    <p:extLst>
      <p:ext uri="{BB962C8B-B14F-4D97-AF65-F5344CB8AC3E}">
        <p14:creationId xmlns:p14="http://schemas.microsoft.com/office/powerpoint/2010/main" val="30568248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C0AB586-B043-2B03-F599-0279D47142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934" y="937622"/>
            <a:ext cx="10515600" cy="769412"/>
          </a:xfrm>
        </p:spPr>
        <p:txBody>
          <a:bodyPr>
            <a:normAutofit/>
          </a:bodyPr>
          <a:lstStyle/>
          <a:p>
            <a:r>
              <a:rPr lang="pt-BR" sz="2800" dirty="0">
                <a:solidFill>
                  <a:schemeClr val="accent4"/>
                </a:solidFill>
                <a:latin typeface="Avenir Next LT Pro" panose="020B0504020202020204" pitchFamily="34" charset="0"/>
              </a:rPr>
              <a:t>As propriedades da água nos ajudam a entender esse processo</a:t>
            </a:r>
          </a:p>
        </p:txBody>
      </p:sp>
      <p:sp>
        <p:nvSpPr>
          <p:cNvPr id="4" name="Google Shape;213;gc7d5947fb6_0_98">
            <a:extLst>
              <a:ext uri="{FF2B5EF4-FFF2-40B4-BE49-F238E27FC236}">
                <a16:creationId xmlns:a16="http://schemas.microsoft.com/office/drawing/2014/main" id="{7E0D90F2-AFAF-0BDF-8231-D652D80ACC72}"/>
              </a:ext>
            </a:extLst>
          </p:cNvPr>
          <p:cNvSpPr txBox="1"/>
          <p:nvPr/>
        </p:nvSpPr>
        <p:spPr>
          <a:xfrm>
            <a:off x="199934" y="241782"/>
            <a:ext cx="4792776" cy="7694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3800" b="1" i="0" u="none" strike="noStrike" cap="none" dirty="0">
                <a:solidFill>
                  <a:schemeClr val="accent5">
                    <a:lumMod val="75000"/>
                  </a:schemeClr>
                </a:solidFill>
                <a:latin typeface="Daft Brush" panose="02000503000000000000" pitchFamily="50" charset="0"/>
                <a:ea typeface="Calibri"/>
                <a:cs typeface="Calibri"/>
                <a:sym typeface="Calibri"/>
              </a:rPr>
              <a:t>Condução da seiva bruta</a:t>
            </a:r>
            <a:endParaRPr sz="3800" b="1" i="0" u="none" strike="noStrike" cap="none" dirty="0">
              <a:solidFill>
                <a:schemeClr val="accent5">
                  <a:lumMod val="75000"/>
                </a:schemeClr>
              </a:solidFill>
              <a:latin typeface="Daft Brush" panose="02000503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DE7D8000-91CB-5857-11E5-8D8741E8AB91}"/>
              </a:ext>
            </a:extLst>
          </p:cNvPr>
          <p:cNvSpPr txBox="1"/>
          <p:nvPr/>
        </p:nvSpPr>
        <p:spPr>
          <a:xfrm>
            <a:off x="150919" y="3713408"/>
            <a:ext cx="379571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300" lvl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</a:pPr>
            <a:r>
              <a:rPr lang="pt-BR" dirty="0">
                <a:solidFill>
                  <a:srgbClr val="21242C"/>
                </a:solidFill>
                <a:latin typeface="Monaco" panose="020B0500000000000000" pitchFamily="34" charset="0"/>
              </a:rPr>
              <a:t>Atração das moléculas de um tipo por moléculas de outro tipo.</a:t>
            </a:r>
            <a:br>
              <a:rPr lang="pt-BR" dirty="0">
                <a:solidFill>
                  <a:srgbClr val="21242C"/>
                </a:solidFill>
                <a:latin typeface="Monaco" panose="020B0500000000000000" pitchFamily="34" charset="0"/>
              </a:rPr>
            </a:br>
            <a:endParaRPr lang="pt-BR" dirty="0">
              <a:solidFill>
                <a:srgbClr val="000000"/>
              </a:solidFill>
              <a:latin typeface="Monaco" panose="020B0500000000000000" pitchFamily="34" charset="0"/>
            </a:endParaRPr>
          </a:p>
          <a:p>
            <a:endParaRPr lang="pt-BR" dirty="0">
              <a:latin typeface="Monaco" panose="020B0500000000000000" pitchFamily="34" charset="0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C9AB5778-5117-47D6-5204-80F9180CEAE8}"/>
              </a:ext>
            </a:extLst>
          </p:cNvPr>
          <p:cNvSpPr txBox="1"/>
          <p:nvPr/>
        </p:nvSpPr>
        <p:spPr>
          <a:xfrm>
            <a:off x="199934" y="5817749"/>
            <a:ext cx="36155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dirty="0">
                <a:solidFill>
                  <a:srgbClr val="21242C"/>
                </a:solidFill>
                <a:latin typeface="Monaco" panose="020B0500000000000000" pitchFamily="34" charset="0"/>
              </a:rPr>
              <a:t> Atração de moléculas por outras moléculas do mesmo tipo e as moléculas</a:t>
            </a:r>
            <a:endParaRPr lang="pt-BR" dirty="0">
              <a:solidFill>
                <a:srgbClr val="000000"/>
              </a:solidFill>
              <a:latin typeface="Monaco" panose="020B0500000000000000" pitchFamily="34" charset="0"/>
            </a:endParaRPr>
          </a:p>
          <a:p>
            <a:pPr algn="just"/>
            <a:endParaRPr lang="pt-BR" dirty="0">
              <a:latin typeface="Monaco" panose="020B0500000000000000" pitchFamily="34" charset="0"/>
            </a:endParaRPr>
          </a:p>
        </p:txBody>
      </p:sp>
      <p:sp>
        <p:nvSpPr>
          <p:cNvPr id="7" name="Google Shape;146;p21">
            <a:extLst>
              <a:ext uri="{FF2B5EF4-FFF2-40B4-BE49-F238E27FC236}">
                <a16:creationId xmlns:a16="http://schemas.microsoft.com/office/drawing/2014/main" id="{4F4EAE6E-86D1-6C9E-6146-40FD2E7A02D3}"/>
              </a:ext>
            </a:extLst>
          </p:cNvPr>
          <p:cNvSpPr txBox="1">
            <a:spLocks/>
          </p:cNvSpPr>
          <p:nvPr/>
        </p:nvSpPr>
        <p:spPr>
          <a:xfrm>
            <a:off x="-92706" y="3302578"/>
            <a:ext cx="3530103" cy="535355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>
              <a:spcBef>
                <a:spcPts val="0"/>
              </a:spcBef>
              <a:buClr>
                <a:srgbClr val="000000"/>
              </a:buClr>
              <a:buSzPts val="2400"/>
            </a:pPr>
            <a:r>
              <a:rPr lang="en-US" sz="1800" b="1" dirty="0">
                <a:solidFill>
                  <a:srgbClr val="000000"/>
                </a:solidFill>
                <a:latin typeface="Avenir Next LT Pro" panose="020B0504020202020204" pitchFamily="34" charset="0"/>
              </a:rPr>
              <a:t>ADESÃO</a:t>
            </a:r>
          </a:p>
        </p:txBody>
      </p:sp>
      <p:sp>
        <p:nvSpPr>
          <p:cNvPr id="8" name="Google Shape;146;p21">
            <a:extLst>
              <a:ext uri="{FF2B5EF4-FFF2-40B4-BE49-F238E27FC236}">
                <a16:creationId xmlns:a16="http://schemas.microsoft.com/office/drawing/2014/main" id="{614B9C9D-B04A-C774-1933-2F4F0FF9A657}"/>
              </a:ext>
            </a:extLst>
          </p:cNvPr>
          <p:cNvSpPr txBox="1">
            <a:spLocks/>
          </p:cNvSpPr>
          <p:nvPr/>
        </p:nvSpPr>
        <p:spPr>
          <a:xfrm>
            <a:off x="44906" y="5550071"/>
            <a:ext cx="3530103" cy="535355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>
              <a:spcBef>
                <a:spcPts val="0"/>
              </a:spcBef>
              <a:buClr>
                <a:srgbClr val="000000"/>
              </a:buClr>
              <a:buSzPts val="2400"/>
            </a:pPr>
            <a:r>
              <a:rPr lang="en-US" sz="1800" b="1" dirty="0">
                <a:solidFill>
                  <a:srgbClr val="000000"/>
                </a:solidFill>
                <a:latin typeface="Avenir Next LT Pro" panose="020B0504020202020204" pitchFamily="34" charset="0"/>
              </a:rPr>
              <a:t>COESÃO</a:t>
            </a:r>
          </a:p>
        </p:txBody>
      </p:sp>
      <p:pic>
        <p:nvPicPr>
          <p:cNvPr id="9" name="Imagem 8" descr="Imagem digital fictícia de personagem de desenho animado&#10;&#10;Descrição gerada automaticamente">
            <a:extLst>
              <a:ext uri="{FF2B5EF4-FFF2-40B4-BE49-F238E27FC236}">
                <a16:creationId xmlns:a16="http://schemas.microsoft.com/office/drawing/2014/main" id="{2AB68DE3-0093-E8C8-9EE0-E8DA4E26BC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074" t="11100" r="-3852" b="50888"/>
          <a:stretch/>
        </p:blipFill>
        <p:spPr>
          <a:xfrm>
            <a:off x="1242586" y="4236476"/>
            <a:ext cx="1819300" cy="1447434"/>
          </a:xfrm>
          <a:prstGeom prst="rect">
            <a:avLst/>
          </a:prstGeom>
        </p:spPr>
      </p:pic>
      <p:pic>
        <p:nvPicPr>
          <p:cNvPr id="10" name="Imagem 9" descr="Imagem digital fictícia de personagem de desenho animado&#10;&#10;Descrição gerada automaticamente">
            <a:extLst>
              <a:ext uri="{FF2B5EF4-FFF2-40B4-BE49-F238E27FC236}">
                <a16:creationId xmlns:a16="http://schemas.microsoft.com/office/drawing/2014/main" id="{83A6556A-05F6-B9AA-C24D-8AB3F38D96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048" t="64706" r="7174" b="-2718"/>
          <a:stretch/>
        </p:blipFill>
        <p:spPr>
          <a:xfrm>
            <a:off x="841835" y="2121478"/>
            <a:ext cx="1687072" cy="1342233"/>
          </a:xfrm>
          <a:prstGeom prst="rect">
            <a:avLst/>
          </a:prstGeom>
        </p:spPr>
      </p:pic>
      <p:sp>
        <p:nvSpPr>
          <p:cNvPr id="11" name="Google Shape;172;p24">
            <a:extLst>
              <a:ext uri="{FF2B5EF4-FFF2-40B4-BE49-F238E27FC236}">
                <a16:creationId xmlns:a16="http://schemas.microsoft.com/office/drawing/2014/main" id="{91F31171-22B3-204F-295C-F4468426B561}"/>
              </a:ext>
            </a:extLst>
          </p:cNvPr>
          <p:cNvSpPr txBox="1">
            <a:spLocks/>
          </p:cNvSpPr>
          <p:nvPr/>
        </p:nvSpPr>
        <p:spPr>
          <a:xfrm>
            <a:off x="5106032" y="1984174"/>
            <a:ext cx="3950208" cy="2451192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algn="just">
              <a:spcBef>
                <a:spcPts val="0"/>
              </a:spcBef>
              <a:buClr>
                <a:srgbClr val="000000"/>
              </a:buClr>
              <a:buSzPts val="1800"/>
            </a:pPr>
            <a:r>
              <a:rPr lang="pt-BR" sz="1800" b="1" dirty="0">
                <a:solidFill>
                  <a:srgbClr val="000000"/>
                </a:solidFill>
                <a:latin typeface="Monaco" panose="020B0500000000000000" pitchFamily="34" charset="0"/>
              </a:rPr>
              <a:t>	         </a:t>
            </a:r>
            <a:r>
              <a:rPr lang="pt-BR" sz="1800" b="1" dirty="0">
                <a:solidFill>
                  <a:srgbClr val="000000"/>
                </a:solidFill>
                <a:latin typeface="Avenir Next LT Pro" panose="020B0504020202020204" pitchFamily="34" charset="0"/>
              </a:rPr>
              <a:t>CAPILARIDADE</a:t>
            </a:r>
            <a:br>
              <a:rPr lang="pt-BR" sz="1800" b="1" dirty="0">
                <a:solidFill>
                  <a:srgbClr val="000000"/>
                </a:solidFill>
                <a:latin typeface="Monaco" panose="020B0500000000000000" pitchFamily="34" charset="0"/>
              </a:rPr>
            </a:br>
            <a:br>
              <a:rPr lang="pt-BR" sz="1800" b="1" dirty="0">
                <a:solidFill>
                  <a:srgbClr val="000000"/>
                </a:solidFill>
                <a:latin typeface="Monaco" panose="020B0500000000000000" pitchFamily="34" charset="0"/>
              </a:rPr>
            </a:br>
            <a:r>
              <a:rPr lang="pt-BR" sz="1800" b="1" dirty="0">
                <a:solidFill>
                  <a:srgbClr val="000000"/>
                </a:solidFill>
                <a:latin typeface="Monaco" panose="020B0500000000000000" pitchFamily="34" charset="0"/>
              </a:rPr>
              <a:t>- </a:t>
            </a:r>
            <a:r>
              <a:rPr lang="pt-BR" sz="1800" dirty="0">
                <a:solidFill>
                  <a:srgbClr val="000000"/>
                </a:solidFill>
                <a:latin typeface="Monaco" panose="020B0500000000000000" pitchFamily="34" charset="0"/>
              </a:rPr>
              <a:t>Quando a água passa por um tubinho estreito/ um capilar devido a adesão e coesão e uma pressão.</a:t>
            </a:r>
          </a:p>
          <a:p>
            <a:pPr marL="457200" algn="just">
              <a:spcBef>
                <a:spcPts val="1600"/>
              </a:spcBef>
              <a:spcAft>
                <a:spcPts val="1600"/>
              </a:spcAft>
            </a:pPr>
            <a:endParaRPr lang="pt-BR" sz="1800" dirty="0">
              <a:solidFill>
                <a:srgbClr val="000000"/>
              </a:solidFill>
              <a:latin typeface="Monaco" panose="020B0500000000000000" pitchFamily="34" charset="0"/>
            </a:endParaRPr>
          </a:p>
        </p:txBody>
      </p:sp>
      <p:pic>
        <p:nvPicPr>
          <p:cNvPr id="12" name="Google Shape;174;p24">
            <a:extLst>
              <a:ext uri="{FF2B5EF4-FFF2-40B4-BE49-F238E27FC236}">
                <a16:creationId xmlns:a16="http://schemas.microsoft.com/office/drawing/2014/main" id="{C3518D4A-AC94-163E-A53E-213F68E0EF3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r="17063"/>
          <a:stretch/>
        </p:blipFill>
        <p:spPr>
          <a:xfrm>
            <a:off x="9044690" y="2199239"/>
            <a:ext cx="2222189" cy="43869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Google Shape;173;p24">
            <a:extLst>
              <a:ext uri="{FF2B5EF4-FFF2-40B4-BE49-F238E27FC236}">
                <a16:creationId xmlns:a16="http://schemas.microsoft.com/office/drawing/2014/main" id="{E7FB2C99-8497-C34D-F136-F52474AE365A}"/>
              </a:ext>
            </a:extLst>
          </p:cNvPr>
          <p:cNvPicPr preferRelativeResize="0"/>
          <p:nvPr/>
        </p:nvPicPr>
        <p:blipFill>
          <a:blip r:embed="rId4"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71" b="98807" l="1613" r="98387">
                        <a14:foregroundMark x1="51075" y1="73986" x2="51075" y2="73986"/>
                        <a14:foregroundMark x1="51075" y1="73986" x2="51075" y2="73986"/>
                        <a14:foregroundMark x1="47849" y1="84726" x2="47849" y2="84726"/>
                        <a14:foregroundMark x1="47849" y1="84726" x2="47849" y2="84726"/>
                        <a14:foregroundMark x1="25269" y1="86874" x2="25269" y2="86874"/>
                        <a14:foregroundMark x1="25269" y1="86874" x2="25269" y2="86874"/>
                        <a14:foregroundMark x1="1613" y1="49642" x2="4839" y2="82578"/>
                        <a14:foregroundMark x1="4839" y1="82578" x2="84946" y2="98807"/>
                        <a14:foregroundMark x1="84946" y1="98807" x2="96237" y2="46301"/>
                        <a14:foregroundMark x1="40323" y1="15990" x2="41935" y2="3819"/>
                        <a14:foregroundMark x1="55914" y1="15513" x2="55914" y2="3819"/>
                        <a14:foregroundMark x1="58065" y1="11217" x2="56989" y2="1909"/>
                        <a14:foregroundMark x1="2688" y1="73986" x2="1613" y2="46778"/>
                        <a14:foregroundMark x1="98387" y1="73508" x2="97312" y2="45346"/>
                        <a14:backgroundMark x1="18280" y1="35561" x2="18280" y2="35561"/>
                        <a14:backgroundMark x1="18280" y1="35561" x2="18280" y2="35561"/>
                        <a14:backgroundMark x1="16667" y1="16945" x2="16667" y2="16945"/>
                        <a14:backgroundMark x1="16667" y1="16945" x2="16667" y2="1694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73066" y="4074950"/>
            <a:ext cx="919655" cy="2231571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65;p23">
            <a:extLst>
              <a:ext uri="{FF2B5EF4-FFF2-40B4-BE49-F238E27FC236}">
                <a16:creationId xmlns:a16="http://schemas.microsoft.com/office/drawing/2014/main" id="{14BC1E24-C82F-5F5E-445B-17EFD36E3C17}"/>
              </a:ext>
            </a:extLst>
          </p:cNvPr>
          <p:cNvSpPr txBox="1"/>
          <p:nvPr/>
        </p:nvSpPr>
        <p:spPr>
          <a:xfrm>
            <a:off x="4045404" y="4639265"/>
            <a:ext cx="4387177" cy="194691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 cap="flat" cmpd="sng">
            <a:solidFill>
              <a:srgbClr val="00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rgbClr val="333333"/>
                </a:solidFill>
                <a:latin typeface="Avenir Next LT Pro" panose="020B0504020202020204" pitchFamily="34" charset="0"/>
                <a:ea typeface="Times New Roman"/>
                <a:cs typeface="Times New Roman"/>
                <a:sym typeface="Times New Roman"/>
              </a:rPr>
              <a:t>A </a:t>
            </a:r>
            <a:r>
              <a:rPr lang="en" sz="1600" i="1" dirty="0">
                <a:solidFill>
                  <a:srgbClr val="333333"/>
                </a:solidFill>
                <a:latin typeface="Avenir Next LT Pro" panose="020B0504020202020204" pitchFamily="34" charset="0"/>
                <a:ea typeface="Times New Roman"/>
                <a:cs typeface="Times New Roman"/>
                <a:sym typeface="Times New Roman"/>
              </a:rPr>
              <a:t>tensão superficial do líquido</a:t>
            </a:r>
            <a:r>
              <a:rPr lang="en" sz="1600" dirty="0">
                <a:solidFill>
                  <a:srgbClr val="333333"/>
                </a:solidFill>
                <a:latin typeface="Avenir Next LT Pro" panose="020B0504020202020204" pitchFamily="34" charset="0"/>
                <a:ea typeface="Times New Roman"/>
                <a:cs typeface="Times New Roman"/>
                <a:sym typeface="Times New Roman"/>
              </a:rPr>
              <a:t> é a capacidade dele se parecer </a:t>
            </a:r>
            <a:r>
              <a:rPr lang="en" sz="1600" dirty="0">
                <a:solidFill>
                  <a:srgbClr val="252525"/>
                </a:solidFill>
                <a:latin typeface="Avenir Next LT Pro" panose="020B0504020202020204" pitchFamily="34" charset="0"/>
                <a:ea typeface="Times New Roman"/>
                <a:cs typeface="Times New Roman"/>
                <a:sym typeface="Times New Roman"/>
              </a:rPr>
              <a:t>como uma membrana elástica, devido as forças</a:t>
            </a:r>
            <a:r>
              <a:rPr lang="en" sz="1600" dirty="0">
                <a:solidFill>
                  <a:srgbClr val="333333"/>
                </a:solidFill>
                <a:latin typeface="Avenir Next LT Pro" panose="020B0504020202020204" pitchFamily="34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1600" dirty="0">
                <a:solidFill>
                  <a:srgbClr val="252525"/>
                </a:solidFill>
                <a:latin typeface="Avenir Next LT Pro" panose="020B0504020202020204" pitchFamily="34" charset="0"/>
                <a:ea typeface="Times New Roman"/>
                <a:cs typeface="Times New Roman"/>
                <a:sym typeface="Times New Roman"/>
              </a:rPr>
              <a:t>de </a:t>
            </a:r>
            <a:r>
              <a:rPr lang="en" sz="1600" dirty="0">
                <a:solidFill>
                  <a:srgbClr val="333333"/>
                </a:solidFill>
                <a:latin typeface="Avenir Next LT Pro" panose="020B0504020202020204" pitchFamily="34" charset="0"/>
                <a:ea typeface="Times New Roman"/>
                <a:cs typeface="Times New Roman"/>
                <a:sym typeface="Times New Roman"/>
              </a:rPr>
              <a:t>coesão</a:t>
            </a:r>
            <a:r>
              <a:rPr lang="en" sz="1600" dirty="0">
                <a:solidFill>
                  <a:srgbClr val="252525"/>
                </a:solidFill>
                <a:latin typeface="Avenir Next LT Pro" panose="020B0504020202020204" pitchFamily="34" charset="0"/>
                <a:ea typeface="Times New Roman"/>
                <a:cs typeface="Times New Roman"/>
                <a:sym typeface="Times New Roman"/>
              </a:rPr>
              <a:t> entre </a:t>
            </a:r>
            <a:r>
              <a:rPr lang="en" sz="1600" dirty="0">
                <a:solidFill>
                  <a:srgbClr val="333333"/>
                </a:solidFill>
                <a:latin typeface="Avenir Next LT Pro" panose="020B0504020202020204" pitchFamily="34" charset="0"/>
                <a:ea typeface="Times New Roman"/>
                <a:cs typeface="Times New Roman"/>
                <a:sym typeface="Times New Roman"/>
              </a:rPr>
              <a:t>moléculas</a:t>
            </a:r>
            <a:r>
              <a:rPr lang="en" sz="1600" dirty="0">
                <a:solidFill>
                  <a:srgbClr val="252525"/>
                </a:solidFill>
                <a:latin typeface="Avenir Next LT Pro" panose="020B0504020202020204" pitchFamily="34" charset="0"/>
                <a:ea typeface="Times New Roman"/>
                <a:cs typeface="Times New Roman"/>
                <a:sym typeface="Times New Roman"/>
              </a:rPr>
              <a:t> semelhantes que se atraem entre si</a:t>
            </a:r>
            <a:r>
              <a:rPr lang="en" sz="1600" dirty="0">
                <a:solidFill>
                  <a:srgbClr val="333333"/>
                </a:solidFill>
                <a:latin typeface="Avenir Next LT Pro" panose="020B0504020202020204" pitchFamily="34" charset="0"/>
                <a:ea typeface="Times New Roman"/>
                <a:cs typeface="Times New Roman"/>
                <a:sym typeface="Times New Roman"/>
              </a:rPr>
              <a:t> (conhecidas como Forças Moleculares de London-Van-der Waals de coesão ou forças de coesão).</a:t>
            </a:r>
            <a:endParaRPr sz="1600" dirty="0">
              <a:latin typeface="Avenir Next L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7482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13;gc7d5947fb6_0_98">
            <a:extLst>
              <a:ext uri="{FF2B5EF4-FFF2-40B4-BE49-F238E27FC236}">
                <a16:creationId xmlns:a16="http://schemas.microsoft.com/office/drawing/2014/main" id="{5A40318F-548F-C666-C3C9-858A52078014}"/>
              </a:ext>
            </a:extLst>
          </p:cNvPr>
          <p:cNvSpPr txBox="1"/>
          <p:nvPr/>
        </p:nvSpPr>
        <p:spPr>
          <a:xfrm>
            <a:off x="199934" y="241782"/>
            <a:ext cx="4792776" cy="7694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3800" b="1" i="0" u="none" strike="noStrike" cap="none" dirty="0">
                <a:solidFill>
                  <a:srgbClr val="000000"/>
                </a:solidFill>
                <a:latin typeface="Daft Brush" panose="02000503000000000000" pitchFamily="50" charset="0"/>
                <a:ea typeface="Calibri"/>
                <a:cs typeface="Calibri"/>
                <a:sym typeface="Calibri"/>
              </a:rPr>
              <a:t>Condução da seiva bruta</a:t>
            </a:r>
            <a:endParaRPr sz="3800" b="1" i="0" u="none" strike="noStrike" cap="none" dirty="0">
              <a:solidFill>
                <a:srgbClr val="000000"/>
              </a:solidFill>
              <a:latin typeface="Daft Brush" panose="02000503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5" name="Google Shape;214;gc7d5947fb6_0_98">
            <a:extLst>
              <a:ext uri="{FF2B5EF4-FFF2-40B4-BE49-F238E27FC236}">
                <a16:creationId xmlns:a16="http://schemas.microsoft.com/office/drawing/2014/main" id="{BCF58267-14C2-01C7-6213-F601FFC523E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6966" r="71571" b="-1"/>
          <a:stretch/>
        </p:blipFill>
        <p:spPr>
          <a:xfrm>
            <a:off x="1474802" y="2901149"/>
            <a:ext cx="2183485" cy="243357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215;gc7d5947fb6_0_98">
            <a:extLst>
              <a:ext uri="{FF2B5EF4-FFF2-40B4-BE49-F238E27FC236}">
                <a16:creationId xmlns:a16="http://schemas.microsoft.com/office/drawing/2014/main" id="{2F043D4B-4B21-5D46-B152-B1421A9C80DC}"/>
              </a:ext>
            </a:extLst>
          </p:cNvPr>
          <p:cNvSpPr txBox="1"/>
          <p:nvPr/>
        </p:nvSpPr>
        <p:spPr>
          <a:xfrm>
            <a:off x="-180484" y="1092405"/>
            <a:ext cx="3687276" cy="8001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dirty="0">
                <a:solidFill>
                  <a:schemeClr val="tx2">
                    <a:lumMod val="50000"/>
                  </a:schemeClr>
                </a:solidFill>
                <a:latin typeface="Monaco" panose="020B0500000000000000" pitchFamily="34" charset="0"/>
                <a:ea typeface="Calibri"/>
                <a:cs typeface="Calibri"/>
                <a:sym typeface="Calibri"/>
              </a:rPr>
              <a:t>quando as folhas perdem água</a:t>
            </a:r>
            <a:endParaRPr sz="2000" dirty="0">
              <a:solidFill>
                <a:schemeClr val="tx2">
                  <a:lumMod val="50000"/>
                </a:schemeClr>
              </a:solidFill>
              <a:latin typeface="Monaco" panose="020B0500000000000000" pitchFamily="34" charset="0"/>
            </a:endParaRPr>
          </a:p>
        </p:txBody>
      </p:sp>
      <p:sp>
        <p:nvSpPr>
          <p:cNvPr id="7" name="Google Shape;216;gc7d5947fb6_0_98">
            <a:extLst>
              <a:ext uri="{FF2B5EF4-FFF2-40B4-BE49-F238E27FC236}">
                <a16:creationId xmlns:a16="http://schemas.microsoft.com/office/drawing/2014/main" id="{A8FC121B-5FF2-0308-34A7-823201B00DBE}"/>
              </a:ext>
            </a:extLst>
          </p:cNvPr>
          <p:cNvSpPr txBox="1"/>
          <p:nvPr/>
        </p:nvSpPr>
        <p:spPr>
          <a:xfrm>
            <a:off x="5740217" y="579783"/>
            <a:ext cx="5050365" cy="14157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dirty="0">
                <a:solidFill>
                  <a:schemeClr val="tx2">
                    <a:lumMod val="50000"/>
                  </a:schemeClr>
                </a:solidFill>
                <a:latin typeface="Monaco" panose="020B0500000000000000" pitchFamily="34" charset="0"/>
                <a:ea typeface="Calibri"/>
                <a:cs typeface="Calibri"/>
                <a:sym typeface="Calibri"/>
              </a:rPr>
              <a:t>“puxando” essa seiva bruta através de forças de coesão e adesão (tensão superficial da água e da evapotranspiração.</a:t>
            </a:r>
            <a:endParaRPr sz="2000" dirty="0">
              <a:solidFill>
                <a:schemeClr val="tx2">
                  <a:lumMod val="50000"/>
                </a:schemeClr>
              </a:solidFill>
              <a:latin typeface="Monaco" panose="020B0500000000000000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8" name="Google Shape;218;gc7d5947fb6_0_98">
            <a:extLst>
              <a:ext uri="{FF2B5EF4-FFF2-40B4-BE49-F238E27FC236}">
                <a16:creationId xmlns:a16="http://schemas.microsoft.com/office/drawing/2014/main" id="{6E5AE535-BF2E-EA42-F693-0FAD355B0F54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3026883">
            <a:off x="548539" y="1996709"/>
            <a:ext cx="1668879" cy="126483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219;gc7d5947fb6_0_98">
            <a:extLst>
              <a:ext uri="{FF2B5EF4-FFF2-40B4-BE49-F238E27FC236}">
                <a16:creationId xmlns:a16="http://schemas.microsoft.com/office/drawing/2014/main" id="{60B0F480-EFEC-F42F-4CF0-EA592D3694B5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4961457">
            <a:off x="4383915" y="3220143"/>
            <a:ext cx="1359933" cy="1794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220;gc7d5947fb6_0_98">
            <a:extLst>
              <a:ext uri="{FF2B5EF4-FFF2-40B4-BE49-F238E27FC236}">
                <a16:creationId xmlns:a16="http://schemas.microsoft.com/office/drawing/2014/main" id="{DF72F61E-6BCA-703C-446B-C1A1C7D4D85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9417261" flipH="1">
            <a:off x="4436519" y="1465770"/>
            <a:ext cx="1794317" cy="13599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221;gc7d5947fb6_0_98">
            <a:extLst>
              <a:ext uri="{FF2B5EF4-FFF2-40B4-BE49-F238E27FC236}">
                <a16:creationId xmlns:a16="http://schemas.microsoft.com/office/drawing/2014/main" id="{C8BDB010-1249-8F42-D436-28A198DA00EE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11192" y="2145736"/>
            <a:ext cx="5774128" cy="4590343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223;gc7d5947fb6_0_98">
            <a:extLst>
              <a:ext uri="{FF2B5EF4-FFF2-40B4-BE49-F238E27FC236}">
                <a16:creationId xmlns:a16="http://schemas.microsoft.com/office/drawing/2014/main" id="{75482264-5C42-8DFD-DC8C-0FBDE4459B9B}"/>
              </a:ext>
            </a:extLst>
          </p:cNvPr>
          <p:cNvSpPr txBox="1"/>
          <p:nvPr/>
        </p:nvSpPr>
        <p:spPr>
          <a:xfrm>
            <a:off x="3049610" y="2822220"/>
            <a:ext cx="3886200" cy="492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dirty="0">
                <a:solidFill>
                  <a:schemeClr val="tx2">
                    <a:lumMod val="50000"/>
                  </a:schemeClr>
                </a:solidFill>
                <a:latin typeface="Monaco" panose="020B0500000000000000" pitchFamily="34" charset="0"/>
                <a:ea typeface="Calibri"/>
                <a:cs typeface="Calibri"/>
                <a:sym typeface="Calibri"/>
              </a:rPr>
              <a:t>ação aspirante</a:t>
            </a:r>
            <a:endParaRPr sz="2000" dirty="0">
              <a:solidFill>
                <a:schemeClr val="tx2">
                  <a:lumMod val="50000"/>
                </a:schemeClr>
              </a:solidFill>
              <a:latin typeface="Monaco" panose="020B0500000000000000" pitchFamily="34" charset="0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736E4B5A-9814-7853-E024-62CC3F1B2E52}"/>
              </a:ext>
            </a:extLst>
          </p:cNvPr>
          <p:cNvSpPr txBox="1"/>
          <p:nvPr/>
        </p:nvSpPr>
        <p:spPr>
          <a:xfrm>
            <a:off x="-49198" y="6300757"/>
            <a:ext cx="624974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 dirty="0">
                <a:hlinkClick r:id="rId6"/>
              </a:rPr>
              <a:t>https://dex.descomplica.com.br/materiais-e-tv-uee/materiais-e-tv-uee-8c9a03/turma-de-fevereiro-histologia-vegetal-sustentacao-transporte-e-parenquimas-82f89c</a:t>
            </a:r>
            <a:endParaRPr lang="pt-BR" sz="900" dirty="0"/>
          </a:p>
          <a:p>
            <a:endParaRPr lang="pt-BR" sz="900" dirty="0"/>
          </a:p>
        </p:txBody>
      </p:sp>
    </p:spTree>
    <p:extLst>
      <p:ext uri="{BB962C8B-B14F-4D97-AF65-F5344CB8AC3E}">
        <p14:creationId xmlns:p14="http://schemas.microsoft.com/office/powerpoint/2010/main" val="6296953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12">
            <a:extLst>
              <a:ext uri="{FF2B5EF4-FFF2-40B4-BE49-F238E27FC236}">
                <a16:creationId xmlns:a16="http://schemas.microsoft.com/office/drawing/2014/main" id="{A2D8F6B5-A59A-9BAD-B16D-BDCD8CEB181F}"/>
              </a:ext>
            </a:extLst>
          </p:cNvPr>
          <p:cNvSpPr/>
          <p:nvPr/>
        </p:nvSpPr>
        <p:spPr>
          <a:xfrm>
            <a:off x="7452360" y="0"/>
            <a:ext cx="5410200" cy="6858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Google Shape;290;gc7d5947fb6_0_125">
            <a:extLst>
              <a:ext uri="{FF2B5EF4-FFF2-40B4-BE49-F238E27FC236}">
                <a16:creationId xmlns:a16="http://schemas.microsoft.com/office/drawing/2014/main" id="{90B91795-9ACB-BA33-168D-8C020DD6BC64}"/>
              </a:ext>
            </a:extLst>
          </p:cNvPr>
          <p:cNvSpPr txBox="1"/>
          <p:nvPr/>
        </p:nvSpPr>
        <p:spPr>
          <a:xfrm>
            <a:off x="445412" y="446697"/>
            <a:ext cx="3989428" cy="7694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3800" b="1" i="0" u="none" strike="noStrike" cap="none" dirty="0">
                <a:solidFill>
                  <a:schemeClr val="tx2">
                    <a:lumMod val="50000"/>
                  </a:schemeClr>
                </a:solidFill>
                <a:latin typeface="Daft Brush" panose="02000503000000000000" pitchFamily="50" charset="0"/>
                <a:ea typeface="Calibri"/>
                <a:cs typeface="Calibri"/>
                <a:sym typeface="Calibri"/>
              </a:rPr>
              <a:t>Condução da seiva</a:t>
            </a:r>
            <a:endParaRPr sz="3800" b="1" i="0" u="none" strike="noStrike" cap="none" dirty="0">
              <a:solidFill>
                <a:schemeClr val="tx2">
                  <a:lumMod val="50000"/>
                </a:schemeClr>
              </a:solidFill>
              <a:latin typeface="Daft Brush" panose="02000503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290;gc7d5947fb6_0_125">
            <a:extLst>
              <a:ext uri="{FF2B5EF4-FFF2-40B4-BE49-F238E27FC236}">
                <a16:creationId xmlns:a16="http://schemas.microsoft.com/office/drawing/2014/main" id="{C111A7BE-C425-B93B-8640-005123E50FB0}"/>
              </a:ext>
            </a:extLst>
          </p:cNvPr>
          <p:cNvSpPr txBox="1"/>
          <p:nvPr/>
        </p:nvSpPr>
        <p:spPr>
          <a:xfrm>
            <a:off x="445412" y="1650656"/>
            <a:ext cx="3989428" cy="7694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3800" b="1" i="0" u="none" strike="noStrike" cap="none" dirty="0">
                <a:solidFill>
                  <a:schemeClr val="accent1">
                    <a:lumMod val="75000"/>
                  </a:schemeClr>
                </a:solidFill>
                <a:latin typeface="Daft Brush" panose="02000503000000000000" pitchFamily="50" charset="0"/>
                <a:ea typeface="Calibri"/>
                <a:cs typeface="Calibri"/>
                <a:sym typeface="Calibri"/>
              </a:rPr>
              <a:t>floema</a:t>
            </a:r>
            <a:endParaRPr sz="3800" b="1" i="0" u="none" strike="noStrike" cap="none" dirty="0">
              <a:solidFill>
                <a:schemeClr val="accent1">
                  <a:lumMod val="75000"/>
                </a:schemeClr>
              </a:solidFill>
              <a:latin typeface="Daft Brush" panose="02000503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75E640E0-B368-6B14-ABCC-AC99A0EC0284}"/>
              </a:ext>
            </a:extLst>
          </p:cNvPr>
          <p:cNvSpPr txBox="1"/>
          <p:nvPr/>
        </p:nvSpPr>
        <p:spPr>
          <a:xfrm>
            <a:off x="320040" y="2575560"/>
            <a:ext cx="638556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chemeClr val="accent4"/>
                </a:solidFill>
                <a:latin typeface="Avenir Next LT Pro" panose="020B0504020202020204" pitchFamily="34" charset="0"/>
              </a:rPr>
              <a:t>Contém muitas células vivas na maturidade</a:t>
            </a:r>
            <a:br>
              <a:rPr lang="pt-BR" sz="2000" dirty="0">
                <a:solidFill>
                  <a:schemeClr val="accent4"/>
                </a:solidFill>
                <a:latin typeface="Avenir Next LT Pro" panose="020B0504020202020204" pitchFamily="34" charset="0"/>
              </a:rPr>
            </a:br>
            <a:endParaRPr lang="pt-BR" sz="2000" dirty="0">
              <a:solidFill>
                <a:schemeClr val="accent4"/>
              </a:solidFill>
              <a:latin typeface="Avenir Next LT Pro" panose="020B05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constituído por </a:t>
            </a:r>
            <a:r>
              <a:rPr lang="pt-BR" sz="2000" b="1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elementos crivados, células parenquimáticas, fibras e esclereides</a:t>
            </a:r>
            <a:br>
              <a:rPr lang="pt-BR" sz="2000" b="1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</a:br>
            <a:endParaRPr lang="pt-BR" sz="2000" b="1" i="0" dirty="0">
              <a:solidFill>
                <a:srgbClr val="202124"/>
              </a:solidFill>
              <a:effectLst/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chemeClr val="accent4"/>
                </a:solidFill>
                <a:latin typeface="Avenir Next LT Pro" panose="020B0504020202020204" pitchFamily="34" charset="0"/>
              </a:rPr>
              <a:t>Transporte da </a:t>
            </a:r>
            <a:r>
              <a:rPr lang="pt-BR" sz="2400" b="1" dirty="0">
                <a:solidFill>
                  <a:schemeClr val="accent1">
                    <a:lumMod val="75000"/>
                  </a:schemeClr>
                </a:solidFill>
                <a:latin typeface="Avenir Next LT Pro" panose="020B0504020202020204" pitchFamily="34" charset="0"/>
              </a:rPr>
              <a:t>SEIVA ELABORADA</a:t>
            </a:r>
            <a:r>
              <a:rPr lang="pt-BR" sz="2400" b="1" dirty="0">
                <a:solidFill>
                  <a:schemeClr val="accent5">
                    <a:lumMod val="75000"/>
                  </a:schemeClr>
                </a:solidFill>
                <a:latin typeface="Avenir Next LT Pro" panose="020B0504020202020204" pitchFamily="34" charset="0"/>
              </a:rPr>
              <a:t>  </a:t>
            </a:r>
            <a:r>
              <a:rPr lang="pt-BR" sz="2000" dirty="0">
                <a:solidFill>
                  <a:schemeClr val="accent4"/>
                </a:solidFill>
                <a:latin typeface="Avenir Next LT Pro" panose="020B0504020202020204" pitchFamily="34" charset="0"/>
              </a:rPr>
              <a:t>(Seiva bruta + GLICOSE além de outras substâncias como aminoácidos, lipídios, micronutrientes, hormônios e proteínas.</a:t>
            </a:r>
            <a:br>
              <a:rPr lang="pt-BR" sz="2000" dirty="0">
                <a:solidFill>
                  <a:schemeClr val="accent4"/>
                </a:solidFill>
                <a:latin typeface="Avenir Next LT Pro" panose="020B0504020202020204" pitchFamily="34" charset="0"/>
              </a:rPr>
            </a:br>
            <a:endParaRPr lang="pt-BR" sz="2000" dirty="0">
              <a:solidFill>
                <a:schemeClr val="accent4"/>
              </a:solidFill>
              <a:latin typeface="Avenir Next LT Pro" panose="020B05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chemeClr val="accent4"/>
                </a:solidFill>
                <a:latin typeface="Avenir Next LT Pro" panose="020B0504020202020204" pitchFamily="34" charset="0"/>
              </a:rPr>
              <a:t>Precisa chegar em todas as células da planta.</a:t>
            </a:r>
            <a:br>
              <a:rPr lang="pt-BR" sz="2000" dirty="0">
                <a:solidFill>
                  <a:schemeClr val="accent4"/>
                </a:solidFill>
                <a:latin typeface="Avenir Next LT Pro" panose="020B0504020202020204" pitchFamily="34" charset="0"/>
              </a:rPr>
            </a:br>
            <a:endParaRPr lang="pt-BR" sz="2000" dirty="0">
              <a:solidFill>
                <a:schemeClr val="accent4"/>
              </a:solidFill>
              <a:latin typeface="Avenir Next LT Pro" panose="020B05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chemeClr val="accent4"/>
                </a:solidFill>
                <a:latin typeface="Avenir Next LT Pro" panose="020B0504020202020204" pitchFamily="34" charset="0"/>
              </a:rPr>
              <a:t>Gravidade e pressão auxiliam</a:t>
            </a:r>
          </a:p>
        </p:txBody>
      </p:sp>
      <p:pic>
        <p:nvPicPr>
          <p:cNvPr id="3076" name="Picture 4" descr="Angiosperm - Vascular system and water uptake from soil | Britannica">
            <a:extLst>
              <a:ext uri="{FF2B5EF4-FFF2-40B4-BE49-F238E27FC236}">
                <a16:creationId xmlns:a16="http://schemas.microsoft.com/office/drawing/2014/main" id="{66161C75-6399-742F-220B-A6FB57EE26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51" t="2472" r="-6273" b="4042"/>
          <a:stretch/>
        </p:blipFill>
        <p:spPr bwMode="auto">
          <a:xfrm>
            <a:off x="7970520" y="582508"/>
            <a:ext cx="4554029" cy="5887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Plants Nutrition - Screen 4 on FlowVella - Presentation Software for Mac  iPad and iPhone">
            <a:extLst>
              <a:ext uri="{FF2B5EF4-FFF2-40B4-BE49-F238E27FC236}">
                <a16:creationId xmlns:a16="http://schemas.microsoft.com/office/drawing/2014/main" id="{DBFF0EEB-965A-588C-DFAC-F31209681B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86" t="-1420" r="-5735" b="1420"/>
          <a:stretch/>
        </p:blipFill>
        <p:spPr bwMode="auto">
          <a:xfrm>
            <a:off x="12192000" y="0"/>
            <a:ext cx="398942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3687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0 L -0.33047 0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523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29;gc7d5947fb6_0_112">
            <a:extLst>
              <a:ext uri="{FF2B5EF4-FFF2-40B4-BE49-F238E27FC236}">
                <a16:creationId xmlns:a16="http://schemas.microsoft.com/office/drawing/2014/main" id="{12580CFB-701F-916E-F079-3FA53E509478}"/>
              </a:ext>
            </a:extLst>
          </p:cNvPr>
          <p:cNvSpPr txBox="1"/>
          <p:nvPr/>
        </p:nvSpPr>
        <p:spPr>
          <a:xfrm>
            <a:off x="3084541" y="429547"/>
            <a:ext cx="6022918" cy="7694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3800" b="1" i="0" u="none" strike="noStrike" cap="none" dirty="0">
                <a:solidFill>
                  <a:srgbClr val="000000"/>
                </a:solidFill>
                <a:latin typeface="Daft Brush" panose="02000503000000000000" pitchFamily="50" charset="0"/>
                <a:ea typeface="Calibri"/>
                <a:cs typeface="Calibri"/>
                <a:sym typeface="Calibri"/>
              </a:rPr>
              <a:t>Nutrição orgânica das plantas</a:t>
            </a:r>
            <a:endParaRPr sz="3800" b="1" i="0" u="none" strike="noStrike" cap="none" dirty="0">
              <a:solidFill>
                <a:srgbClr val="000000"/>
              </a:solidFill>
              <a:latin typeface="Daft Brush" panose="02000503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5" name="Google Shape;230;gc7d5947fb6_0_112">
            <a:extLst>
              <a:ext uri="{FF2B5EF4-FFF2-40B4-BE49-F238E27FC236}">
                <a16:creationId xmlns:a16="http://schemas.microsoft.com/office/drawing/2014/main" id="{4E4C7610-E1DC-8D68-F20F-4483B1E2FEB1}"/>
              </a:ext>
            </a:extLst>
          </p:cNvPr>
          <p:cNvSpPr txBox="1"/>
          <p:nvPr/>
        </p:nvSpPr>
        <p:spPr>
          <a:xfrm>
            <a:off x="4168260" y="1061430"/>
            <a:ext cx="3855480" cy="8001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0" i="0" strike="noStrike" cap="none" dirty="0">
                <a:solidFill>
                  <a:srgbClr val="000000"/>
                </a:solidFill>
                <a:latin typeface="Monaco" panose="020B0500000000000000" pitchFamily="34" charset="0"/>
                <a:ea typeface="Calibri"/>
                <a:cs typeface="Calibri"/>
                <a:sym typeface="Calibri"/>
              </a:rPr>
              <a:t>Plantas autotróficas</a:t>
            </a:r>
            <a:endParaRPr sz="2400" b="0" i="0" u="none" strike="noStrike" cap="none" dirty="0">
              <a:solidFill>
                <a:srgbClr val="000000"/>
              </a:solidFill>
              <a:latin typeface="Monaco" panose="020B0500000000000000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1" i="0" u="none" strike="noStrike" cap="none" baseline="-25000" dirty="0">
              <a:solidFill>
                <a:srgbClr val="000000"/>
              </a:solidFill>
              <a:latin typeface="Monaco" panose="020B0500000000000000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232;gc7d5947fb6_0_112">
            <a:extLst>
              <a:ext uri="{FF2B5EF4-FFF2-40B4-BE49-F238E27FC236}">
                <a16:creationId xmlns:a16="http://schemas.microsoft.com/office/drawing/2014/main" id="{B0D30EF6-C506-5080-B029-53B446A6E38D}"/>
              </a:ext>
            </a:extLst>
          </p:cNvPr>
          <p:cNvSpPr txBox="1"/>
          <p:nvPr/>
        </p:nvSpPr>
        <p:spPr>
          <a:xfrm>
            <a:off x="6176738" y="1975404"/>
            <a:ext cx="65160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 dirty="0">
                <a:solidFill>
                  <a:schemeClr val="tx2">
                    <a:lumMod val="50000"/>
                  </a:schemeClr>
                </a:solidFill>
                <a:latin typeface="Monaco" panose="020B0500000000000000" pitchFamily="34" charset="0"/>
                <a:ea typeface="Calibri"/>
                <a:cs typeface="Calibri"/>
                <a:sym typeface="Calibri"/>
              </a:rPr>
              <a:t>CO</a:t>
            </a:r>
            <a:r>
              <a:rPr lang="pt-BR" sz="2400" b="1" baseline="-25000" dirty="0">
                <a:solidFill>
                  <a:schemeClr val="tx2">
                    <a:lumMod val="50000"/>
                  </a:schemeClr>
                </a:solidFill>
                <a:latin typeface="Monaco" panose="020B0500000000000000" pitchFamily="34" charset="0"/>
                <a:ea typeface="Calibri"/>
                <a:cs typeface="Calibri"/>
                <a:sym typeface="Calibri"/>
              </a:rPr>
              <a:t>2</a:t>
            </a:r>
            <a:r>
              <a:rPr lang="pt-BR" sz="2400" b="1" dirty="0">
                <a:solidFill>
                  <a:schemeClr val="tx2">
                    <a:lumMod val="50000"/>
                  </a:schemeClr>
                </a:solidFill>
                <a:latin typeface="Monaco" panose="020B0500000000000000" pitchFamily="34" charset="0"/>
                <a:ea typeface="Calibri"/>
                <a:cs typeface="Calibri"/>
                <a:sym typeface="Calibri"/>
              </a:rPr>
              <a:t> + H</a:t>
            </a:r>
            <a:r>
              <a:rPr lang="pt-BR" sz="2400" b="1" baseline="-25000" dirty="0">
                <a:solidFill>
                  <a:schemeClr val="tx2">
                    <a:lumMod val="50000"/>
                  </a:schemeClr>
                </a:solidFill>
                <a:latin typeface="Monaco" panose="020B0500000000000000" pitchFamily="34" charset="0"/>
                <a:ea typeface="Calibri"/>
                <a:cs typeface="Calibri"/>
                <a:sym typeface="Calibri"/>
              </a:rPr>
              <a:t>2</a:t>
            </a:r>
            <a:r>
              <a:rPr lang="pt-BR" sz="2400" b="1" dirty="0">
                <a:solidFill>
                  <a:schemeClr val="tx2">
                    <a:lumMod val="50000"/>
                  </a:schemeClr>
                </a:solidFill>
                <a:latin typeface="Monaco" panose="020B0500000000000000" pitchFamily="34" charset="0"/>
                <a:ea typeface="Calibri"/>
                <a:cs typeface="Calibri"/>
                <a:sym typeface="Calibri"/>
              </a:rPr>
              <a:t>O + Luz → C</a:t>
            </a:r>
            <a:r>
              <a:rPr lang="pt-BR" sz="2400" b="1" baseline="-25000" dirty="0">
                <a:solidFill>
                  <a:schemeClr val="tx2">
                    <a:lumMod val="50000"/>
                  </a:schemeClr>
                </a:solidFill>
                <a:latin typeface="Monaco" panose="020B0500000000000000" pitchFamily="34" charset="0"/>
                <a:ea typeface="Calibri"/>
                <a:cs typeface="Calibri"/>
                <a:sym typeface="Calibri"/>
              </a:rPr>
              <a:t>6</a:t>
            </a:r>
            <a:r>
              <a:rPr lang="pt-BR" sz="2400" b="1" dirty="0">
                <a:solidFill>
                  <a:schemeClr val="tx2">
                    <a:lumMod val="50000"/>
                  </a:schemeClr>
                </a:solidFill>
                <a:latin typeface="Monaco" panose="020B0500000000000000" pitchFamily="34" charset="0"/>
                <a:ea typeface="Calibri"/>
                <a:cs typeface="Calibri"/>
                <a:sym typeface="Calibri"/>
              </a:rPr>
              <a:t>H</a:t>
            </a:r>
            <a:r>
              <a:rPr lang="pt-BR" sz="2400" b="1" baseline="-25000" dirty="0">
                <a:solidFill>
                  <a:schemeClr val="tx2">
                    <a:lumMod val="50000"/>
                  </a:schemeClr>
                </a:solidFill>
                <a:latin typeface="Monaco" panose="020B0500000000000000" pitchFamily="34" charset="0"/>
                <a:ea typeface="Calibri"/>
                <a:cs typeface="Calibri"/>
                <a:sym typeface="Calibri"/>
              </a:rPr>
              <a:t>12</a:t>
            </a:r>
            <a:r>
              <a:rPr lang="pt-BR" sz="2400" b="1" dirty="0">
                <a:solidFill>
                  <a:schemeClr val="tx2">
                    <a:lumMod val="50000"/>
                  </a:schemeClr>
                </a:solidFill>
                <a:latin typeface="Monaco" panose="020B0500000000000000" pitchFamily="34" charset="0"/>
                <a:ea typeface="Calibri"/>
                <a:cs typeface="Calibri"/>
                <a:sym typeface="Calibri"/>
              </a:rPr>
              <a:t>O</a:t>
            </a:r>
            <a:r>
              <a:rPr lang="pt-BR" sz="2400" b="1" baseline="-25000" dirty="0">
                <a:solidFill>
                  <a:schemeClr val="tx2">
                    <a:lumMod val="50000"/>
                  </a:schemeClr>
                </a:solidFill>
                <a:latin typeface="Monaco" panose="020B0500000000000000" pitchFamily="34" charset="0"/>
                <a:ea typeface="Calibri"/>
                <a:cs typeface="Calibri"/>
                <a:sym typeface="Calibri"/>
              </a:rPr>
              <a:t>6</a:t>
            </a:r>
            <a:r>
              <a:rPr lang="pt-BR" sz="2400" b="1" dirty="0">
                <a:solidFill>
                  <a:schemeClr val="tx2">
                    <a:lumMod val="50000"/>
                  </a:schemeClr>
                </a:solidFill>
                <a:latin typeface="Monaco" panose="020B0500000000000000" pitchFamily="34" charset="0"/>
                <a:ea typeface="Calibri"/>
                <a:cs typeface="Calibri"/>
                <a:sym typeface="Calibri"/>
              </a:rPr>
              <a:t> + O</a:t>
            </a:r>
            <a:r>
              <a:rPr lang="pt-BR" sz="2400" b="1" baseline="-25000" dirty="0">
                <a:solidFill>
                  <a:schemeClr val="tx2">
                    <a:lumMod val="50000"/>
                  </a:schemeClr>
                </a:solidFill>
                <a:latin typeface="Monaco" panose="020B0500000000000000" pitchFamily="34" charset="0"/>
                <a:ea typeface="Calibri"/>
                <a:cs typeface="Calibri"/>
                <a:sym typeface="Calibri"/>
              </a:rPr>
              <a:t>2</a:t>
            </a:r>
            <a:endParaRPr sz="2400" b="1" baseline="-25000" dirty="0">
              <a:solidFill>
                <a:schemeClr val="tx2">
                  <a:lumMod val="50000"/>
                </a:schemeClr>
              </a:solidFill>
              <a:latin typeface="Monaco" panose="020B0500000000000000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id="{42EEB851-C37F-0695-4C83-ECE587FD0F5C}"/>
              </a:ext>
            </a:extLst>
          </p:cNvPr>
          <p:cNvSpPr txBox="1"/>
          <p:nvPr/>
        </p:nvSpPr>
        <p:spPr>
          <a:xfrm>
            <a:off x="982389" y="2332333"/>
            <a:ext cx="5283430" cy="326898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US" sz="2400" dirty="0" err="1">
                <a:solidFill>
                  <a:schemeClr val="accent4"/>
                </a:solidFill>
                <a:latin typeface="Monaco" panose="020B0500000000000000" pitchFamily="34" charset="0"/>
              </a:rPr>
              <a:t>Fotossíntese</a:t>
            </a:r>
            <a:r>
              <a:rPr lang="en-US" sz="2400" dirty="0">
                <a:solidFill>
                  <a:schemeClr val="accent4"/>
                </a:solidFill>
                <a:latin typeface="Monaco" panose="020B0500000000000000" pitchFamily="34" charset="0"/>
              </a:rPr>
              <a:t> é um </a:t>
            </a:r>
            <a:r>
              <a:rPr lang="en-US" sz="2400" dirty="0" err="1">
                <a:solidFill>
                  <a:schemeClr val="accent4"/>
                </a:solidFill>
                <a:latin typeface="Monaco" panose="020B0500000000000000" pitchFamily="34" charset="0"/>
              </a:rPr>
              <a:t>processo</a:t>
            </a:r>
            <a:r>
              <a:rPr lang="en-US" sz="2400" dirty="0">
                <a:solidFill>
                  <a:schemeClr val="accent4"/>
                </a:solidFill>
                <a:latin typeface="Monaco" panose="020B0500000000000000" pitchFamily="34" charset="0"/>
              </a:rPr>
              <a:t> </a:t>
            </a:r>
            <a:r>
              <a:rPr lang="en-US" sz="2400" dirty="0" err="1">
                <a:solidFill>
                  <a:schemeClr val="accent4"/>
                </a:solidFill>
                <a:latin typeface="Monaco" panose="020B0500000000000000" pitchFamily="34" charset="0"/>
              </a:rPr>
              <a:t>físico-químico</a:t>
            </a:r>
            <a:r>
              <a:rPr lang="en-US" sz="2400" dirty="0">
                <a:solidFill>
                  <a:schemeClr val="accent4"/>
                </a:solidFill>
                <a:latin typeface="Monaco" panose="020B0500000000000000" pitchFamily="34" charset="0"/>
              </a:rPr>
              <a:t> a </a:t>
            </a:r>
            <a:r>
              <a:rPr lang="en-US" sz="2400" dirty="0" err="1">
                <a:solidFill>
                  <a:schemeClr val="accent4"/>
                </a:solidFill>
                <a:latin typeface="Monaco" panose="020B0500000000000000" pitchFamily="34" charset="0"/>
              </a:rPr>
              <a:t>nível</a:t>
            </a:r>
            <a:r>
              <a:rPr lang="en-US" sz="2400" dirty="0">
                <a:solidFill>
                  <a:schemeClr val="accent4"/>
                </a:solidFill>
                <a:latin typeface="Monaco" panose="020B0500000000000000" pitchFamily="34" charset="0"/>
              </a:rPr>
              <a:t> </a:t>
            </a:r>
            <a:r>
              <a:rPr lang="en-US" sz="2400" dirty="0" err="1">
                <a:solidFill>
                  <a:schemeClr val="accent4"/>
                </a:solidFill>
                <a:latin typeface="Monaco" panose="020B0500000000000000" pitchFamily="34" charset="0"/>
              </a:rPr>
              <a:t>celular</a:t>
            </a:r>
            <a:r>
              <a:rPr lang="en-US" sz="2400" dirty="0">
                <a:solidFill>
                  <a:schemeClr val="accent4"/>
                </a:solidFill>
                <a:latin typeface="Monaco" panose="020B0500000000000000" pitchFamily="34" charset="0"/>
              </a:rPr>
              <a:t>, </a:t>
            </a:r>
            <a:r>
              <a:rPr lang="en-US" sz="2400" dirty="0" err="1">
                <a:solidFill>
                  <a:schemeClr val="accent4"/>
                </a:solidFill>
                <a:latin typeface="Monaco" panose="020B0500000000000000" pitchFamily="34" charset="0"/>
              </a:rPr>
              <a:t>realizadas</a:t>
            </a:r>
            <a:r>
              <a:rPr lang="en-US" sz="2400" dirty="0">
                <a:solidFill>
                  <a:schemeClr val="accent4"/>
                </a:solidFill>
                <a:latin typeface="Monaco" panose="020B0500000000000000" pitchFamily="34" charset="0"/>
              </a:rPr>
              <a:t> </a:t>
            </a:r>
            <a:r>
              <a:rPr lang="en-US" sz="2400" dirty="0" err="1">
                <a:solidFill>
                  <a:schemeClr val="accent4"/>
                </a:solidFill>
                <a:latin typeface="Monaco" panose="020B0500000000000000" pitchFamily="34" charset="0"/>
              </a:rPr>
              <a:t>pelos</a:t>
            </a:r>
            <a:r>
              <a:rPr lang="en-US" sz="2400" dirty="0">
                <a:solidFill>
                  <a:schemeClr val="accent4"/>
                </a:solidFill>
                <a:latin typeface="Monaco" panose="020B0500000000000000" pitchFamily="34" charset="0"/>
              </a:rPr>
              <a:t> </a:t>
            </a:r>
            <a:r>
              <a:rPr lang="en-US" sz="2400" dirty="0" err="1">
                <a:solidFill>
                  <a:schemeClr val="accent4"/>
                </a:solidFill>
                <a:latin typeface="Monaco" panose="020B0500000000000000" pitchFamily="34" charset="0"/>
              </a:rPr>
              <a:t>seres</a:t>
            </a:r>
            <a:r>
              <a:rPr lang="en-US" sz="2400" dirty="0">
                <a:solidFill>
                  <a:schemeClr val="accent4"/>
                </a:solidFill>
                <a:latin typeface="Monaco" panose="020B0500000000000000" pitchFamily="34" charset="0"/>
              </a:rPr>
              <a:t> </a:t>
            </a:r>
            <a:r>
              <a:rPr lang="en-US" sz="2400" dirty="0" err="1">
                <a:solidFill>
                  <a:schemeClr val="accent4"/>
                </a:solidFill>
                <a:latin typeface="Monaco" panose="020B0500000000000000" pitchFamily="34" charset="0"/>
              </a:rPr>
              <a:t>vivos</a:t>
            </a:r>
            <a:r>
              <a:rPr lang="en-US" sz="2400" dirty="0">
                <a:solidFill>
                  <a:schemeClr val="accent4"/>
                </a:solidFill>
                <a:latin typeface="Monaco" panose="020B0500000000000000" pitchFamily="34" charset="0"/>
              </a:rPr>
              <a:t> </a:t>
            </a:r>
            <a:r>
              <a:rPr lang="en-US" sz="2400" dirty="0" err="1">
                <a:solidFill>
                  <a:schemeClr val="accent4"/>
                </a:solidFill>
                <a:latin typeface="Monaco" panose="020B0500000000000000" pitchFamily="34" charset="0"/>
              </a:rPr>
              <a:t>clorofilados</a:t>
            </a:r>
            <a:r>
              <a:rPr lang="en-US" sz="2400" dirty="0">
                <a:solidFill>
                  <a:schemeClr val="accent4"/>
                </a:solidFill>
                <a:latin typeface="Monaco" panose="020B0500000000000000" pitchFamily="34" charset="0"/>
              </a:rPr>
              <a:t>, que </a:t>
            </a:r>
            <a:r>
              <a:rPr lang="en-US" sz="2400" dirty="0" err="1">
                <a:solidFill>
                  <a:schemeClr val="accent4"/>
                </a:solidFill>
                <a:latin typeface="Monaco" panose="020B0500000000000000" pitchFamily="34" charset="0"/>
              </a:rPr>
              <a:t>utilizam</a:t>
            </a:r>
            <a:r>
              <a:rPr lang="en-US" sz="2400" dirty="0">
                <a:solidFill>
                  <a:schemeClr val="accent4"/>
                </a:solidFill>
                <a:latin typeface="Monaco" panose="020B0500000000000000" pitchFamily="34" charset="0"/>
              </a:rPr>
              <a:t> </a:t>
            </a:r>
            <a:r>
              <a:rPr lang="en-US" sz="2400" dirty="0" err="1">
                <a:solidFill>
                  <a:schemeClr val="accent4"/>
                </a:solidFill>
                <a:latin typeface="Monaco" panose="020B0500000000000000" pitchFamily="34" charset="0"/>
              </a:rPr>
              <a:t>dióxido</a:t>
            </a:r>
            <a:r>
              <a:rPr lang="en-US" sz="2400" dirty="0">
                <a:solidFill>
                  <a:schemeClr val="accent4"/>
                </a:solidFill>
                <a:latin typeface="Monaco" panose="020B0500000000000000" pitchFamily="34" charset="0"/>
              </a:rPr>
              <a:t> de </a:t>
            </a:r>
            <a:r>
              <a:rPr lang="en-US" sz="2400" dirty="0" err="1">
                <a:solidFill>
                  <a:schemeClr val="accent4"/>
                </a:solidFill>
                <a:latin typeface="Monaco" panose="020B0500000000000000" pitchFamily="34" charset="0"/>
              </a:rPr>
              <a:t>carbono</a:t>
            </a:r>
            <a:r>
              <a:rPr lang="en-US" sz="2400" dirty="0">
                <a:solidFill>
                  <a:schemeClr val="accent4"/>
                </a:solidFill>
                <a:latin typeface="Monaco" panose="020B0500000000000000" pitchFamily="34" charset="0"/>
              </a:rPr>
              <a:t> e </a:t>
            </a:r>
            <a:r>
              <a:rPr lang="en-US" sz="2400" dirty="0" err="1">
                <a:solidFill>
                  <a:schemeClr val="accent4"/>
                </a:solidFill>
                <a:latin typeface="Monaco" panose="020B0500000000000000" pitchFamily="34" charset="0"/>
              </a:rPr>
              <a:t>água</a:t>
            </a:r>
            <a:r>
              <a:rPr lang="en-US" sz="2400" dirty="0">
                <a:solidFill>
                  <a:schemeClr val="accent4"/>
                </a:solidFill>
                <a:latin typeface="Monaco" panose="020B0500000000000000" pitchFamily="34" charset="0"/>
              </a:rPr>
              <a:t>, para </a:t>
            </a:r>
            <a:r>
              <a:rPr lang="en-US" sz="2400" dirty="0" err="1">
                <a:solidFill>
                  <a:schemeClr val="accent4"/>
                </a:solidFill>
                <a:latin typeface="Monaco" panose="020B0500000000000000" pitchFamily="34" charset="0"/>
              </a:rPr>
              <a:t>obter</a:t>
            </a:r>
            <a:r>
              <a:rPr lang="en-US" sz="2400" dirty="0">
                <a:solidFill>
                  <a:schemeClr val="accent4"/>
                </a:solidFill>
                <a:latin typeface="Monaco" panose="020B0500000000000000" pitchFamily="34" charset="0"/>
              </a:rPr>
              <a:t> </a:t>
            </a:r>
            <a:r>
              <a:rPr lang="en-US" sz="2400" dirty="0" err="1">
                <a:solidFill>
                  <a:schemeClr val="accent4"/>
                </a:solidFill>
                <a:latin typeface="Monaco" panose="020B0500000000000000" pitchFamily="34" charset="0"/>
              </a:rPr>
              <a:t>glicose</a:t>
            </a:r>
            <a:r>
              <a:rPr lang="en-US" sz="2400" dirty="0">
                <a:solidFill>
                  <a:schemeClr val="accent4"/>
                </a:solidFill>
                <a:latin typeface="Monaco" panose="020B0500000000000000" pitchFamily="34" charset="0"/>
              </a:rPr>
              <a:t> </a:t>
            </a:r>
            <a:r>
              <a:rPr lang="en-US" sz="2400" dirty="0" err="1">
                <a:solidFill>
                  <a:schemeClr val="accent4"/>
                </a:solidFill>
                <a:latin typeface="Monaco" panose="020B0500000000000000" pitchFamily="34" charset="0"/>
              </a:rPr>
              <a:t>através</a:t>
            </a:r>
            <a:r>
              <a:rPr lang="en-US" sz="2400" dirty="0">
                <a:solidFill>
                  <a:schemeClr val="accent4"/>
                </a:solidFill>
                <a:latin typeface="Monaco" panose="020B0500000000000000" pitchFamily="34" charset="0"/>
              </a:rPr>
              <a:t> de </a:t>
            </a:r>
            <a:r>
              <a:rPr lang="en-US" sz="2400" dirty="0" err="1">
                <a:solidFill>
                  <a:schemeClr val="accent4"/>
                </a:solidFill>
                <a:latin typeface="Monaco" panose="020B0500000000000000" pitchFamily="34" charset="0"/>
              </a:rPr>
              <a:t>energia</a:t>
            </a:r>
            <a:r>
              <a:rPr lang="en-US" sz="2400" dirty="0">
                <a:solidFill>
                  <a:schemeClr val="accent4"/>
                </a:solidFill>
                <a:latin typeface="Monaco" panose="020B0500000000000000" pitchFamily="34" charset="0"/>
              </a:rPr>
              <a:t> da luz solar.</a:t>
            </a:r>
          </a:p>
        </p:txBody>
      </p:sp>
      <p:grpSp>
        <p:nvGrpSpPr>
          <p:cNvPr id="19" name="Agrupar 18">
            <a:extLst>
              <a:ext uri="{FF2B5EF4-FFF2-40B4-BE49-F238E27FC236}">
                <a16:creationId xmlns:a16="http://schemas.microsoft.com/office/drawing/2014/main" id="{1BA3EA43-2FF5-7B26-EACF-317D4059067B}"/>
              </a:ext>
            </a:extLst>
          </p:cNvPr>
          <p:cNvGrpSpPr/>
          <p:nvPr/>
        </p:nvGrpSpPr>
        <p:grpSpPr>
          <a:xfrm>
            <a:off x="6442456" y="2090643"/>
            <a:ext cx="6516000" cy="5302860"/>
            <a:chOff x="4882551" y="3340580"/>
            <a:chExt cx="9622765" cy="7703387"/>
          </a:xfrm>
        </p:grpSpPr>
        <p:pic>
          <p:nvPicPr>
            <p:cNvPr id="20" name="Imagem 4">
              <a:extLst>
                <a:ext uri="{FF2B5EF4-FFF2-40B4-BE49-F238E27FC236}">
                  <a16:creationId xmlns:a16="http://schemas.microsoft.com/office/drawing/2014/main" id="{55C4352C-4691-2FCA-69C8-D6FB7AFDC3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882551" y="3340580"/>
              <a:ext cx="7746519" cy="7703387"/>
            </a:xfrm>
            <a:prstGeom prst="rect">
              <a:avLst/>
            </a:prstGeom>
          </p:spPr>
        </p:pic>
        <p:sp>
          <p:nvSpPr>
            <p:cNvPr id="21" name="CaixaDeTexto 20">
              <a:extLst>
                <a:ext uri="{FF2B5EF4-FFF2-40B4-BE49-F238E27FC236}">
                  <a16:creationId xmlns:a16="http://schemas.microsoft.com/office/drawing/2014/main" id="{4D421E74-A47F-DBC2-4222-DEBE7B30DA8A}"/>
                </a:ext>
              </a:extLst>
            </p:cNvPr>
            <p:cNvSpPr txBox="1"/>
            <p:nvPr/>
          </p:nvSpPr>
          <p:spPr>
            <a:xfrm>
              <a:off x="5766759" y="5152126"/>
              <a:ext cx="2743199" cy="338554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pt-BR" sz="1600" b="1">
                  <a:solidFill>
                    <a:schemeClr val="accent4"/>
                  </a:solidFill>
                  <a:latin typeface="Arial Black"/>
                </a:rPr>
                <a:t>Energia Solar</a:t>
              </a:r>
            </a:p>
          </p:txBody>
        </p:sp>
        <p:pic>
          <p:nvPicPr>
            <p:cNvPr id="22" name="Imagem 4098" descr="Imagem em preto e branco&#10;&#10;Descrição gerada automaticamente">
              <a:extLst>
                <a:ext uri="{FF2B5EF4-FFF2-40B4-BE49-F238E27FC236}">
                  <a16:creationId xmlns:a16="http://schemas.microsoft.com/office/drawing/2014/main" id="{6019F2DC-8327-3026-D16D-090F7862203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425021" y="7351864"/>
              <a:ext cx="2333446" cy="2355012"/>
            </a:xfrm>
            <a:prstGeom prst="rect">
              <a:avLst/>
            </a:prstGeom>
          </p:spPr>
        </p:pic>
        <p:sp>
          <p:nvSpPr>
            <p:cNvPr id="23" name="CaixaDeTexto 22">
              <a:extLst>
                <a:ext uri="{FF2B5EF4-FFF2-40B4-BE49-F238E27FC236}">
                  <a16:creationId xmlns:a16="http://schemas.microsoft.com/office/drawing/2014/main" id="{7AA7C489-01D5-A270-C8DF-A157AC7EA503}"/>
                </a:ext>
              </a:extLst>
            </p:cNvPr>
            <p:cNvSpPr txBox="1"/>
            <p:nvPr/>
          </p:nvSpPr>
          <p:spPr>
            <a:xfrm>
              <a:off x="11762117" y="7567522"/>
              <a:ext cx="2743199" cy="338554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pt-BR" sz="1600" b="1">
                  <a:solidFill>
                    <a:schemeClr val="accent4"/>
                  </a:solidFill>
                  <a:latin typeface="Arial Black"/>
                </a:rPr>
                <a:t>Oxigênio</a:t>
              </a:r>
            </a:p>
          </p:txBody>
        </p:sp>
        <p:pic>
          <p:nvPicPr>
            <p:cNvPr id="24" name="Imagem 4098" descr="Imagem em preto e branco&#10;&#10;Descrição gerada automaticamente">
              <a:extLst>
                <a:ext uri="{FF2B5EF4-FFF2-40B4-BE49-F238E27FC236}">
                  <a16:creationId xmlns:a16="http://schemas.microsoft.com/office/drawing/2014/main" id="{FEF6EFC7-7019-F492-CB91-48CF5A4A895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280000">
              <a:off x="6478436" y="7934147"/>
              <a:ext cx="2333446" cy="2355012"/>
            </a:xfrm>
            <a:prstGeom prst="rect">
              <a:avLst/>
            </a:prstGeom>
          </p:spPr>
        </p:pic>
        <p:sp>
          <p:nvSpPr>
            <p:cNvPr id="25" name="CaixaDeTexto 24">
              <a:extLst>
                <a:ext uri="{FF2B5EF4-FFF2-40B4-BE49-F238E27FC236}">
                  <a16:creationId xmlns:a16="http://schemas.microsoft.com/office/drawing/2014/main" id="{1E67F38B-FFC0-9DC2-A6F5-2CF476CF36EF}"/>
                </a:ext>
              </a:extLst>
            </p:cNvPr>
            <p:cNvSpPr txBox="1"/>
            <p:nvPr/>
          </p:nvSpPr>
          <p:spPr>
            <a:xfrm>
              <a:off x="5551099" y="8236069"/>
              <a:ext cx="2743199" cy="584775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pt-BR" sz="1600" b="1">
                  <a:solidFill>
                    <a:schemeClr val="accent4"/>
                  </a:solidFill>
                  <a:latin typeface="Arial Black"/>
                </a:rPr>
                <a:t>Dióxido de </a:t>
              </a:r>
            </a:p>
            <a:p>
              <a:pPr algn="ctr"/>
              <a:r>
                <a:rPr lang="pt-BR" sz="1600" b="1">
                  <a:solidFill>
                    <a:schemeClr val="accent4"/>
                  </a:solidFill>
                  <a:latin typeface="Arial Black"/>
                </a:rPr>
                <a:t>Carbono</a:t>
              </a:r>
            </a:p>
          </p:txBody>
        </p:sp>
        <p:pic>
          <p:nvPicPr>
            <p:cNvPr id="26" name="Imagem 4098" descr="Imagem em preto e branco&#10;&#10;Descrição gerada automaticamente">
              <a:extLst>
                <a:ext uri="{FF2B5EF4-FFF2-40B4-BE49-F238E27FC236}">
                  <a16:creationId xmlns:a16="http://schemas.microsoft.com/office/drawing/2014/main" id="{9804C867-8A49-9BAA-B839-E911DDE76C4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1880000">
              <a:off x="10112087" y="9007960"/>
              <a:ext cx="1470805" cy="1449239"/>
            </a:xfrm>
            <a:prstGeom prst="rect">
              <a:avLst/>
            </a:prstGeom>
          </p:spPr>
        </p:pic>
        <p:sp>
          <p:nvSpPr>
            <p:cNvPr id="27" name="CaixaDeTexto 26">
              <a:extLst>
                <a:ext uri="{FF2B5EF4-FFF2-40B4-BE49-F238E27FC236}">
                  <a16:creationId xmlns:a16="http://schemas.microsoft.com/office/drawing/2014/main" id="{4B276E93-D617-EB31-49BC-54964C102EB5}"/>
                </a:ext>
              </a:extLst>
            </p:cNvPr>
            <p:cNvSpPr txBox="1"/>
            <p:nvPr/>
          </p:nvSpPr>
          <p:spPr>
            <a:xfrm>
              <a:off x="11266099" y="9659428"/>
              <a:ext cx="2743199" cy="338554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pt-BR" sz="1600" b="1">
                  <a:solidFill>
                    <a:schemeClr val="accent4"/>
                  </a:solidFill>
                  <a:latin typeface="Arial Black"/>
                </a:rPr>
                <a:t>Água</a:t>
              </a:r>
            </a:p>
          </p:txBody>
        </p:sp>
        <p:pic>
          <p:nvPicPr>
            <p:cNvPr id="28" name="Imagem 4098" descr="Imagem em preto e branco&#10;&#10;Descrição gerada automaticamente">
              <a:extLst>
                <a:ext uri="{FF2B5EF4-FFF2-40B4-BE49-F238E27FC236}">
                  <a16:creationId xmlns:a16="http://schemas.microsoft.com/office/drawing/2014/main" id="{A2916ACA-37BE-7640-403E-2BE94370A82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562379" y="5561883"/>
              <a:ext cx="2333446" cy="2355012"/>
            </a:xfrm>
            <a:prstGeom prst="rect">
              <a:avLst/>
            </a:prstGeom>
          </p:spPr>
        </p:pic>
        <p:sp>
          <p:nvSpPr>
            <p:cNvPr id="29" name="Elipse 28">
              <a:extLst>
                <a:ext uri="{FF2B5EF4-FFF2-40B4-BE49-F238E27FC236}">
                  <a16:creationId xmlns:a16="http://schemas.microsoft.com/office/drawing/2014/main" id="{93E808D2-C96E-E89D-8FCA-B5F6EB224715}"/>
                </a:ext>
              </a:extLst>
            </p:cNvPr>
            <p:cNvSpPr/>
            <p:nvPr/>
          </p:nvSpPr>
          <p:spPr>
            <a:xfrm>
              <a:off x="10994365" y="4535336"/>
              <a:ext cx="1552753" cy="1595886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400">
                  <a:solidFill>
                    <a:schemeClr val="accent4"/>
                  </a:solidFill>
                  <a:latin typeface="Arial Black"/>
                  <a:cs typeface="Calibri"/>
                </a:rPr>
                <a:t>GLICOSE</a:t>
              </a:r>
            </a:p>
            <a:p>
              <a:pPr algn="ctr"/>
              <a:endParaRPr lang="pt-BR" sz="1400">
                <a:solidFill>
                  <a:schemeClr val="accent4"/>
                </a:solidFill>
                <a:latin typeface="Arial Black"/>
                <a:cs typeface="Calibri"/>
              </a:endParaRPr>
            </a:p>
            <a:p>
              <a:pPr algn="ctr"/>
              <a:endParaRPr lang="pt-BR" sz="1400">
                <a:solidFill>
                  <a:schemeClr val="accent4"/>
                </a:solidFill>
                <a:latin typeface="Arial Black"/>
                <a:cs typeface="Calibri"/>
              </a:endParaRPr>
            </a:p>
            <a:p>
              <a:pPr algn="ctr"/>
              <a:r>
                <a:rPr lang="pt-BR" sz="1400">
                  <a:solidFill>
                    <a:schemeClr val="accent4"/>
                  </a:solidFill>
                  <a:latin typeface="Arial Black"/>
                  <a:cs typeface="Calibri"/>
                </a:rPr>
                <a:t>ATP</a:t>
              </a:r>
            </a:p>
          </p:txBody>
        </p:sp>
        <p:pic>
          <p:nvPicPr>
            <p:cNvPr id="30" name="Imagem 23">
              <a:extLst>
                <a:ext uri="{FF2B5EF4-FFF2-40B4-BE49-F238E27FC236}">
                  <a16:creationId xmlns:a16="http://schemas.microsoft.com/office/drawing/2014/main" id="{D7D4EDC2-AF83-07AE-7C0E-F28A91AF3B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4934" t="35588" r="31214" b="34018"/>
            <a:stretch/>
          </p:blipFill>
          <p:spPr>
            <a:xfrm>
              <a:off x="11274236" y="4871739"/>
              <a:ext cx="1052686" cy="92944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127665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7" descr="Diagrama&#10;&#10;Descrição gerada automaticamente">
            <a:extLst>
              <a:ext uri="{FF2B5EF4-FFF2-40B4-BE49-F238E27FC236}">
                <a16:creationId xmlns:a16="http://schemas.microsoft.com/office/drawing/2014/main" id="{FC154BF5-01B2-FF64-DC2D-EA7D8D942C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2880"/>
            <a:ext cx="13332124" cy="7387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3959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25E939E-D9C9-C5BC-E2EB-29F17DCB5B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5180" y="319151"/>
            <a:ext cx="5501640" cy="1325563"/>
          </a:xfrm>
        </p:spPr>
        <p:txBody>
          <a:bodyPr>
            <a:normAutofit/>
          </a:bodyPr>
          <a:lstStyle/>
          <a:p>
            <a:r>
              <a:rPr lang="pt-BR" sz="3800" dirty="0">
                <a:solidFill>
                  <a:schemeClr val="tx2">
                    <a:lumMod val="50000"/>
                  </a:schemeClr>
                </a:solidFill>
                <a:latin typeface="Daft Brush" panose="02000503000000000000" pitchFamily="50" charset="0"/>
              </a:rPr>
              <a:t>TROCA DE GASES E O ESTOMATO </a:t>
            </a:r>
          </a:p>
        </p:txBody>
      </p:sp>
      <p:sp>
        <p:nvSpPr>
          <p:cNvPr id="4" name="Google Shape;241;gdc842fde42_0_6">
            <a:extLst>
              <a:ext uri="{FF2B5EF4-FFF2-40B4-BE49-F238E27FC236}">
                <a16:creationId xmlns:a16="http://schemas.microsoft.com/office/drawing/2014/main" id="{36F5E1A4-64A1-D0EE-7FCA-572B89AD4A19}"/>
              </a:ext>
            </a:extLst>
          </p:cNvPr>
          <p:cNvSpPr/>
          <p:nvPr/>
        </p:nvSpPr>
        <p:spPr>
          <a:xfrm>
            <a:off x="962396" y="1489625"/>
            <a:ext cx="8222100" cy="6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endParaRPr sz="2800" b="1" i="0" u="none" strike="noStrike" cap="none" dirty="0">
              <a:solidFill>
                <a:srgbClr val="00B05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Google Shape;242;gdc842fde42_0_6">
            <a:extLst>
              <a:ext uri="{FF2B5EF4-FFF2-40B4-BE49-F238E27FC236}">
                <a16:creationId xmlns:a16="http://schemas.microsoft.com/office/drawing/2014/main" id="{E87D3A58-F9A4-EFE5-6E6B-C8B04E6CBC76}"/>
              </a:ext>
            </a:extLst>
          </p:cNvPr>
          <p:cNvSpPr txBox="1"/>
          <p:nvPr/>
        </p:nvSpPr>
        <p:spPr>
          <a:xfrm>
            <a:off x="962396" y="5361966"/>
            <a:ext cx="10296167" cy="1021523"/>
          </a:xfrm>
          <a:prstGeom prst="roundRect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1" i="0" u="none" strike="noStrike" cap="none" dirty="0">
                <a:solidFill>
                  <a:srgbClr val="000000"/>
                </a:solidFill>
                <a:latin typeface="Monaco" panose="020B0500000000000000" pitchFamily="34" charset="0"/>
                <a:ea typeface="Calibri"/>
                <a:cs typeface="Calibri"/>
                <a:sym typeface="Calibri"/>
              </a:rPr>
              <a:t>Estômatos</a:t>
            </a:r>
            <a:r>
              <a:rPr lang="pt-BR" sz="2400" b="0" i="0" u="none" strike="noStrike" cap="none" dirty="0">
                <a:solidFill>
                  <a:srgbClr val="000000"/>
                </a:solidFill>
                <a:latin typeface="Monaco" panose="020B0500000000000000" pitchFamily="34" charset="0"/>
                <a:ea typeface="Calibri"/>
                <a:cs typeface="Calibri"/>
                <a:sym typeface="Calibri"/>
              </a:rPr>
              <a:t> são aberturas na superfície da epiderme vegetal por onde passam gases e vapor de água. </a:t>
            </a:r>
            <a:endParaRPr sz="2400" b="0" i="0" u="none" strike="noStrike" cap="none" dirty="0">
              <a:solidFill>
                <a:srgbClr val="000000"/>
              </a:solidFill>
              <a:latin typeface="Monaco" panose="020B0500000000000000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247;gdc842fde42_0_6">
            <a:extLst>
              <a:ext uri="{FF2B5EF4-FFF2-40B4-BE49-F238E27FC236}">
                <a16:creationId xmlns:a16="http://schemas.microsoft.com/office/drawing/2014/main" id="{69F4B608-42A4-03A1-DE80-A852E85BCFA1}"/>
              </a:ext>
            </a:extLst>
          </p:cNvPr>
          <p:cNvSpPr txBox="1"/>
          <p:nvPr/>
        </p:nvSpPr>
        <p:spPr>
          <a:xfrm>
            <a:off x="7827296" y="2215586"/>
            <a:ext cx="3431267" cy="1661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dirty="0">
                <a:solidFill>
                  <a:schemeClr val="tx2">
                    <a:lumMod val="50000"/>
                  </a:schemeClr>
                </a:solidFill>
                <a:latin typeface="Monaco" panose="020B0500000000000000" pitchFamily="34" charset="0"/>
                <a:ea typeface="Calibri"/>
                <a:cs typeface="Calibri"/>
                <a:sym typeface="Calibri"/>
              </a:rPr>
              <a:t>Abrem e fecham controlando a transpiração e trocas gasosas.</a:t>
            </a:r>
            <a:endParaRPr sz="2400" dirty="0">
              <a:solidFill>
                <a:schemeClr val="tx2">
                  <a:lumMod val="50000"/>
                </a:schemeClr>
              </a:solidFill>
              <a:latin typeface="Monaco" panose="020B0500000000000000" pitchFamily="34" charset="0"/>
              <a:ea typeface="Calibri"/>
              <a:cs typeface="Calibri"/>
              <a:sym typeface="Calibri"/>
            </a:endParaRPr>
          </a:p>
        </p:txBody>
      </p:sp>
      <p:cxnSp>
        <p:nvCxnSpPr>
          <p:cNvPr id="7" name="Google Shape;248;gdc842fde42_0_6">
            <a:extLst>
              <a:ext uri="{FF2B5EF4-FFF2-40B4-BE49-F238E27FC236}">
                <a16:creationId xmlns:a16="http://schemas.microsoft.com/office/drawing/2014/main" id="{71D7A08D-6CF8-2079-5744-3BD60413D51B}"/>
              </a:ext>
            </a:extLst>
          </p:cNvPr>
          <p:cNvCxnSpPr/>
          <p:nvPr/>
        </p:nvCxnSpPr>
        <p:spPr>
          <a:xfrm rot="10800000">
            <a:off x="6303494" y="2971442"/>
            <a:ext cx="1487100" cy="1230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10" name="Imagem 9" descr="Uma imagem contendo Forma&#10;&#10;Descrição gerada automaticamente">
            <a:extLst>
              <a:ext uri="{FF2B5EF4-FFF2-40B4-BE49-F238E27FC236}">
                <a16:creationId xmlns:a16="http://schemas.microsoft.com/office/drawing/2014/main" id="{3F383B33-924F-5F4B-421D-08D06A4525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752" y="177817"/>
            <a:ext cx="5737503" cy="5737503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8478991A-B066-05B4-0437-C73F2D433899}"/>
              </a:ext>
            </a:extLst>
          </p:cNvPr>
          <p:cNvSpPr txBox="1"/>
          <p:nvPr/>
        </p:nvSpPr>
        <p:spPr>
          <a:xfrm>
            <a:off x="951044" y="4660389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>
                <a:solidFill>
                  <a:schemeClr val="accent4"/>
                </a:solidFill>
              </a:rPr>
              <a:t>https://escolaeducacao.com.br/estomatos/</a:t>
            </a:r>
          </a:p>
        </p:txBody>
      </p:sp>
    </p:spTree>
    <p:extLst>
      <p:ext uri="{BB962C8B-B14F-4D97-AF65-F5344CB8AC3E}">
        <p14:creationId xmlns:p14="http://schemas.microsoft.com/office/powerpoint/2010/main" val="41955502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941A59E0-EF36-B782-1719-3A7D7955138D}"/>
              </a:ext>
            </a:extLst>
          </p:cNvPr>
          <p:cNvSpPr txBox="1"/>
          <p:nvPr/>
        </p:nvSpPr>
        <p:spPr>
          <a:xfrm>
            <a:off x="204173" y="365760"/>
            <a:ext cx="11783653" cy="72019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800" b="1" dirty="0">
                <a:solidFill>
                  <a:schemeClr val="tx2">
                    <a:lumMod val="50000"/>
                  </a:schemeClr>
                </a:solidFill>
                <a:latin typeface="Daft Brush" panose="02000503000000000000" pitchFamily="50" charset="0"/>
                <a:cs typeface="Tahoma" pitchFamily="34" charset="0"/>
              </a:rPr>
              <a:t>Nutrição Vegetal</a:t>
            </a:r>
          </a:p>
          <a:p>
            <a:pPr marL="800100" lvl="1" indent="-342900"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pt-BR" b="1" dirty="0">
              <a:solidFill>
                <a:schemeClr val="tx2">
                  <a:lumMod val="50000"/>
                </a:schemeClr>
              </a:solidFill>
              <a:latin typeface="Tahoma" pitchFamily="34" charset="0"/>
              <a:cs typeface="Tahoma" pitchFamily="34" charset="0"/>
            </a:endParaRPr>
          </a:p>
          <a:p>
            <a:pPr marL="514350" indent="-514350"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b="1" dirty="0">
                <a:solidFill>
                  <a:schemeClr val="tx2">
                    <a:lumMod val="50000"/>
                  </a:schemeClr>
                </a:solidFill>
                <a:latin typeface="Monaco" panose="020B0500000000000000" pitchFamily="34" charset="0"/>
                <a:cs typeface="Tahoma" pitchFamily="34" charset="0"/>
              </a:rPr>
              <a:t>Fatores que determinam a abertura dos estômatos:</a:t>
            </a:r>
          </a:p>
          <a:p>
            <a:pPr marL="514350" indent="-514350"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pt-BR" sz="2000" b="1" dirty="0">
              <a:solidFill>
                <a:schemeClr val="tx2">
                  <a:lumMod val="50000"/>
                </a:schemeClr>
              </a:solidFill>
              <a:latin typeface="+mn-lt"/>
              <a:cs typeface="Tahoma" pitchFamily="34" charset="0"/>
            </a:endParaRPr>
          </a:p>
          <a:p>
            <a:pPr marL="514350" indent="-514350" algn="just" fontAlgn="auto">
              <a:spcBef>
                <a:spcPts val="0"/>
              </a:spcBef>
              <a:spcAft>
                <a:spcPts val="0"/>
              </a:spcAft>
              <a:buFontTx/>
              <a:buAutoNum type="alphaLcParenR"/>
              <a:defRPr/>
            </a:pPr>
            <a:r>
              <a:rPr lang="pt-BR" sz="2400" b="1" dirty="0">
                <a:solidFill>
                  <a:schemeClr val="tx2">
                    <a:lumMod val="50000"/>
                  </a:schemeClr>
                </a:solidFill>
                <a:latin typeface="Daft Brush" panose="02000503000000000000" pitchFamily="50" charset="0"/>
                <a:cs typeface="Tahoma" pitchFamily="34" charset="0"/>
              </a:rPr>
              <a:t>Luminosidade</a:t>
            </a:r>
          </a:p>
          <a:p>
            <a:pPr marL="514350" indent="-514350"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pt-BR" sz="1400" b="1" dirty="0">
              <a:solidFill>
                <a:schemeClr val="tx2">
                  <a:lumMod val="50000"/>
                </a:schemeClr>
              </a:solidFill>
              <a:latin typeface="+mn-lt"/>
              <a:cs typeface="Tahoma" pitchFamily="34" charset="0"/>
            </a:endParaRPr>
          </a:p>
          <a:p>
            <a:pPr marL="971550" lvl="1" indent="-514350" algn="just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pt-BR" sz="2000" dirty="0">
                <a:solidFill>
                  <a:schemeClr val="tx2">
                    <a:lumMod val="50000"/>
                  </a:schemeClr>
                </a:solidFill>
                <a:latin typeface="Monaco" panose="020B0500000000000000" pitchFamily="34" charset="0"/>
                <a:cs typeface="Tahoma" pitchFamily="34" charset="0"/>
              </a:rPr>
              <a:t>Estimula a abertura dos estômatos</a:t>
            </a:r>
          </a:p>
          <a:p>
            <a:pPr marL="971550" lvl="1" indent="-514350" algn="just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pt-BR" sz="2000" dirty="0">
                <a:solidFill>
                  <a:schemeClr val="tx2">
                    <a:lumMod val="50000"/>
                  </a:schemeClr>
                </a:solidFill>
                <a:latin typeface="Monaco" panose="020B0500000000000000" pitchFamily="34" charset="0"/>
                <a:cs typeface="Tahoma" pitchFamily="34" charset="0"/>
              </a:rPr>
              <a:t>Maioria das plantas (abrem estômatos durante o dia) e os fecham (à noite)</a:t>
            </a:r>
          </a:p>
          <a:p>
            <a:pPr marL="971550" lvl="1" indent="-514350" algn="just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pt-BR" sz="2000" dirty="0">
                <a:solidFill>
                  <a:schemeClr val="tx2">
                    <a:lumMod val="50000"/>
                  </a:schemeClr>
                </a:solidFill>
                <a:latin typeface="Monaco" panose="020B0500000000000000" pitchFamily="34" charset="0"/>
                <a:cs typeface="Tahoma" pitchFamily="34" charset="0"/>
              </a:rPr>
              <a:t>Dia </a:t>
            </a:r>
            <a:r>
              <a:rPr lang="pt-BR" dirty="0">
                <a:solidFill>
                  <a:schemeClr val="tx2">
                    <a:lumMod val="50000"/>
                  </a:schemeClr>
                </a:solidFill>
                <a:latin typeface="Monaco" panose="020B0500000000000000" pitchFamily="34" charset="0"/>
                <a:cs typeface="Tahoma" pitchFamily="34" charset="0"/>
                <a:sym typeface="Wingdings" pitchFamily="2" charset="2"/>
              </a:rPr>
              <a:t></a:t>
            </a:r>
            <a:r>
              <a:rPr lang="pt-BR" sz="2000" dirty="0">
                <a:solidFill>
                  <a:schemeClr val="tx2">
                    <a:lumMod val="50000"/>
                  </a:schemeClr>
                </a:solidFill>
                <a:latin typeface="Monaco" panose="020B0500000000000000" pitchFamily="34" charset="0"/>
                <a:cs typeface="Tahoma" pitchFamily="34" charset="0"/>
                <a:sym typeface="Wingdings" pitchFamily="2" charset="2"/>
              </a:rPr>
              <a:t> luz </a:t>
            </a:r>
            <a:r>
              <a:rPr lang="pt-BR" dirty="0">
                <a:solidFill>
                  <a:schemeClr val="tx2">
                    <a:lumMod val="50000"/>
                  </a:schemeClr>
                </a:solidFill>
                <a:latin typeface="Monaco" panose="020B0500000000000000" pitchFamily="34" charset="0"/>
                <a:cs typeface="Tahoma" pitchFamily="34" charset="0"/>
                <a:sym typeface="Wingdings" pitchFamily="2" charset="2"/>
              </a:rPr>
              <a:t></a:t>
            </a:r>
            <a:r>
              <a:rPr lang="pt-BR" sz="2000" dirty="0">
                <a:solidFill>
                  <a:schemeClr val="tx2">
                    <a:lumMod val="50000"/>
                  </a:schemeClr>
                </a:solidFill>
                <a:latin typeface="Monaco" panose="020B0500000000000000" pitchFamily="34" charset="0"/>
                <a:cs typeface="Tahoma" pitchFamily="34" charset="0"/>
                <a:sym typeface="Wingdings" pitchFamily="2" charset="2"/>
              </a:rPr>
              <a:t> fotossíntese </a:t>
            </a:r>
            <a:r>
              <a:rPr lang="pt-BR" dirty="0">
                <a:solidFill>
                  <a:schemeClr val="tx2">
                    <a:lumMod val="50000"/>
                  </a:schemeClr>
                </a:solidFill>
                <a:latin typeface="Monaco" panose="020B0500000000000000" pitchFamily="34" charset="0"/>
                <a:cs typeface="Tahoma" pitchFamily="34" charset="0"/>
                <a:sym typeface="Wingdings" pitchFamily="2" charset="2"/>
              </a:rPr>
              <a:t></a:t>
            </a:r>
            <a:r>
              <a:rPr lang="pt-BR" sz="2000" dirty="0">
                <a:solidFill>
                  <a:schemeClr val="tx2">
                    <a:lumMod val="50000"/>
                  </a:schemeClr>
                </a:solidFill>
                <a:latin typeface="Monaco" panose="020B0500000000000000" pitchFamily="34" charset="0"/>
                <a:cs typeface="Tahoma" pitchFamily="34" charset="0"/>
                <a:sym typeface="Wingdings" pitchFamily="2" charset="2"/>
              </a:rPr>
              <a:t> abertura dos estômatos </a:t>
            </a:r>
            <a:r>
              <a:rPr lang="pt-BR" dirty="0">
                <a:solidFill>
                  <a:schemeClr val="tx2">
                    <a:lumMod val="50000"/>
                  </a:schemeClr>
                </a:solidFill>
                <a:latin typeface="Monaco" panose="020B0500000000000000" pitchFamily="34" charset="0"/>
                <a:cs typeface="Tahoma" pitchFamily="34" charset="0"/>
                <a:sym typeface="Wingdings" pitchFamily="2" charset="2"/>
              </a:rPr>
              <a:t></a:t>
            </a:r>
            <a:r>
              <a:rPr lang="pt-BR" sz="2000" dirty="0">
                <a:solidFill>
                  <a:schemeClr val="tx2">
                    <a:lumMod val="50000"/>
                  </a:schemeClr>
                </a:solidFill>
                <a:latin typeface="Monaco" panose="020B0500000000000000" pitchFamily="34" charset="0"/>
                <a:cs typeface="Tahoma" pitchFamily="34" charset="0"/>
                <a:sym typeface="Wingdings" pitchFamily="2" charset="2"/>
              </a:rPr>
              <a:t> trocas gasosas</a:t>
            </a:r>
          </a:p>
          <a:p>
            <a:pPr marL="971550" lvl="1" indent="-514350" algn="just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pt-BR" dirty="0">
              <a:solidFill>
                <a:schemeClr val="tx2">
                  <a:lumMod val="50000"/>
                </a:schemeClr>
              </a:solidFill>
              <a:latin typeface="+mn-lt"/>
              <a:cs typeface="Tahoma" pitchFamily="34" charset="0"/>
              <a:sym typeface="Wingdings" pitchFamily="2" charset="2"/>
            </a:endParaRPr>
          </a:p>
          <a:p>
            <a:pPr marL="514350" indent="-514350" algn="just" fontAlgn="auto">
              <a:spcBef>
                <a:spcPts val="0"/>
              </a:spcBef>
              <a:spcAft>
                <a:spcPts val="0"/>
              </a:spcAft>
              <a:buFontTx/>
              <a:buAutoNum type="alphaLcParenR" startAt="2"/>
              <a:defRPr/>
            </a:pPr>
            <a:r>
              <a:rPr lang="pt-BR" sz="2400" b="1" dirty="0">
                <a:solidFill>
                  <a:schemeClr val="tx2">
                    <a:lumMod val="50000"/>
                  </a:schemeClr>
                </a:solidFill>
                <a:latin typeface="Daft Brush" panose="02000503000000000000" pitchFamily="50" charset="0"/>
                <a:cs typeface="Tahoma" pitchFamily="34" charset="0"/>
                <a:sym typeface="Wingdings" pitchFamily="2" charset="2"/>
              </a:rPr>
              <a:t>Concentração de gás carbônico (CO</a:t>
            </a:r>
            <a:r>
              <a:rPr lang="pt-BR" sz="2400" b="1" baseline="-25000" dirty="0">
                <a:solidFill>
                  <a:schemeClr val="tx2">
                    <a:lumMod val="50000"/>
                  </a:schemeClr>
                </a:solidFill>
                <a:latin typeface="Daft Brush" panose="02000503000000000000" pitchFamily="50" charset="0"/>
                <a:cs typeface="Tahoma" pitchFamily="34" charset="0"/>
                <a:sym typeface="Wingdings" pitchFamily="2" charset="2"/>
              </a:rPr>
              <a:t>2</a:t>
            </a:r>
            <a:r>
              <a:rPr lang="pt-BR" sz="2400" b="1" dirty="0">
                <a:solidFill>
                  <a:schemeClr val="tx2">
                    <a:lumMod val="50000"/>
                  </a:schemeClr>
                </a:solidFill>
                <a:latin typeface="Daft Brush" panose="02000503000000000000" pitchFamily="50" charset="0"/>
                <a:cs typeface="Tahoma" pitchFamily="34" charset="0"/>
                <a:sym typeface="Wingdings" pitchFamily="2" charset="2"/>
              </a:rPr>
              <a:t>)</a:t>
            </a:r>
          </a:p>
          <a:p>
            <a:pPr marL="514350" indent="-514350" algn="just" fontAlgn="auto">
              <a:spcBef>
                <a:spcPts val="0"/>
              </a:spcBef>
              <a:spcAft>
                <a:spcPts val="0"/>
              </a:spcAft>
              <a:buFontTx/>
              <a:buAutoNum type="alphaLcParenR" startAt="2"/>
              <a:defRPr/>
            </a:pPr>
            <a:endParaRPr lang="pt-BR" sz="1400" b="1" dirty="0">
              <a:solidFill>
                <a:schemeClr val="tx2">
                  <a:lumMod val="50000"/>
                </a:schemeClr>
              </a:solidFill>
              <a:latin typeface="+mn-lt"/>
              <a:cs typeface="Tahoma" pitchFamily="34" charset="0"/>
              <a:sym typeface="Wingdings" pitchFamily="2" charset="2"/>
            </a:endParaRPr>
          </a:p>
          <a:p>
            <a:pPr marL="971550" lvl="1" indent="-514350" algn="just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pt-BR" sz="2000" dirty="0">
                <a:solidFill>
                  <a:schemeClr val="tx2">
                    <a:lumMod val="50000"/>
                  </a:schemeClr>
                </a:solidFill>
                <a:latin typeface="Monaco" panose="020B0500000000000000" pitchFamily="34" charset="0"/>
                <a:cs typeface="Tahoma" pitchFamily="34" charset="0"/>
                <a:sym typeface="Wingdings" pitchFamily="2" charset="2"/>
              </a:rPr>
              <a:t>Baixas concentrações de CO</a:t>
            </a:r>
            <a:r>
              <a:rPr lang="pt-BR" sz="2000" baseline="-25000" dirty="0">
                <a:solidFill>
                  <a:schemeClr val="tx2">
                    <a:lumMod val="50000"/>
                  </a:schemeClr>
                </a:solidFill>
                <a:latin typeface="Monaco" panose="020B0500000000000000" pitchFamily="34" charset="0"/>
                <a:cs typeface="Tahoma" pitchFamily="34" charset="0"/>
                <a:sym typeface="Wingdings" pitchFamily="2" charset="2"/>
              </a:rPr>
              <a:t>2</a:t>
            </a:r>
            <a:r>
              <a:rPr lang="pt-BR" sz="2000" dirty="0">
                <a:solidFill>
                  <a:schemeClr val="tx2">
                    <a:lumMod val="50000"/>
                  </a:schemeClr>
                </a:solidFill>
                <a:latin typeface="Monaco" panose="020B0500000000000000" pitchFamily="34" charset="0"/>
                <a:cs typeface="Tahoma" pitchFamily="34" charset="0"/>
                <a:sym typeface="Wingdings" pitchFamily="2" charset="2"/>
              </a:rPr>
              <a:t> </a:t>
            </a:r>
            <a:r>
              <a:rPr lang="pt-BR" dirty="0">
                <a:solidFill>
                  <a:schemeClr val="tx2">
                    <a:lumMod val="50000"/>
                  </a:schemeClr>
                </a:solidFill>
                <a:latin typeface="Monaco" panose="020B0500000000000000" pitchFamily="34" charset="0"/>
                <a:cs typeface="Tahoma" pitchFamily="34" charset="0"/>
                <a:sym typeface="Wingdings" pitchFamily="2" charset="2"/>
              </a:rPr>
              <a:t></a:t>
            </a:r>
            <a:r>
              <a:rPr lang="pt-BR" sz="2000" dirty="0">
                <a:solidFill>
                  <a:schemeClr val="tx2">
                    <a:lumMod val="50000"/>
                  </a:schemeClr>
                </a:solidFill>
                <a:latin typeface="Monaco" panose="020B0500000000000000" pitchFamily="34" charset="0"/>
                <a:cs typeface="Tahoma" pitchFamily="34" charset="0"/>
                <a:sym typeface="Wingdings" pitchFamily="2" charset="2"/>
              </a:rPr>
              <a:t> Estômatos abrem</a:t>
            </a:r>
          </a:p>
          <a:p>
            <a:pPr marL="971550" lvl="1" indent="-514350" algn="just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pt-BR" sz="2000" dirty="0">
                <a:solidFill>
                  <a:schemeClr val="tx2">
                    <a:lumMod val="50000"/>
                  </a:schemeClr>
                </a:solidFill>
                <a:latin typeface="Monaco" panose="020B0500000000000000" pitchFamily="34" charset="0"/>
                <a:cs typeface="Tahoma" pitchFamily="34" charset="0"/>
              </a:rPr>
              <a:t>Altas concentrações de </a:t>
            </a:r>
            <a:r>
              <a:rPr lang="pt-BR" sz="2000" dirty="0">
                <a:solidFill>
                  <a:schemeClr val="tx2">
                    <a:lumMod val="50000"/>
                  </a:schemeClr>
                </a:solidFill>
                <a:latin typeface="Monaco" panose="020B0500000000000000" pitchFamily="34" charset="0"/>
                <a:cs typeface="Tahoma" pitchFamily="34" charset="0"/>
                <a:sym typeface="Wingdings" pitchFamily="2" charset="2"/>
              </a:rPr>
              <a:t>CO</a:t>
            </a:r>
            <a:r>
              <a:rPr lang="pt-BR" sz="2000" baseline="-25000" dirty="0">
                <a:solidFill>
                  <a:schemeClr val="tx2">
                    <a:lumMod val="50000"/>
                  </a:schemeClr>
                </a:solidFill>
                <a:latin typeface="Monaco" panose="020B0500000000000000" pitchFamily="34" charset="0"/>
                <a:cs typeface="Tahoma" pitchFamily="34" charset="0"/>
                <a:sym typeface="Wingdings" pitchFamily="2" charset="2"/>
              </a:rPr>
              <a:t>2 </a:t>
            </a:r>
            <a:r>
              <a:rPr lang="pt-BR" sz="2000" dirty="0">
                <a:solidFill>
                  <a:schemeClr val="tx2">
                    <a:lumMod val="50000"/>
                  </a:schemeClr>
                </a:solidFill>
                <a:latin typeface="Monaco" panose="020B0500000000000000" pitchFamily="34" charset="0"/>
                <a:cs typeface="Tahoma" pitchFamily="34" charset="0"/>
                <a:sym typeface="Wingdings" pitchFamily="2" charset="2"/>
              </a:rPr>
              <a:t> </a:t>
            </a:r>
            <a:r>
              <a:rPr lang="pt-BR" dirty="0">
                <a:solidFill>
                  <a:schemeClr val="tx2">
                    <a:lumMod val="50000"/>
                  </a:schemeClr>
                </a:solidFill>
                <a:latin typeface="Monaco" panose="020B0500000000000000" pitchFamily="34" charset="0"/>
                <a:cs typeface="Tahoma" pitchFamily="34" charset="0"/>
                <a:sym typeface="Wingdings" pitchFamily="2" charset="2"/>
              </a:rPr>
              <a:t> </a:t>
            </a:r>
            <a:r>
              <a:rPr lang="pt-BR" sz="2000" dirty="0">
                <a:solidFill>
                  <a:schemeClr val="tx2">
                    <a:lumMod val="50000"/>
                  </a:schemeClr>
                </a:solidFill>
                <a:latin typeface="Monaco" panose="020B0500000000000000" pitchFamily="34" charset="0"/>
                <a:cs typeface="Tahoma" pitchFamily="34" charset="0"/>
                <a:sym typeface="Wingdings" pitchFamily="2" charset="2"/>
              </a:rPr>
              <a:t>Estômatos se fecham</a:t>
            </a:r>
          </a:p>
          <a:p>
            <a:pPr marL="971550" lvl="1" indent="-514350"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>
              <a:solidFill>
                <a:schemeClr val="tx2">
                  <a:lumMod val="50000"/>
                </a:schemeClr>
              </a:solidFill>
              <a:latin typeface="+mn-lt"/>
              <a:cs typeface="Tahoma" pitchFamily="34" charset="0"/>
              <a:sym typeface="Wingdings" pitchFamily="2" charset="2"/>
            </a:endParaRPr>
          </a:p>
          <a:p>
            <a:pPr marL="514350" indent="-514350" algn="just" fontAlgn="auto">
              <a:spcBef>
                <a:spcPts val="0"/>
              </a:spcBef>
              <a:spcAft>
                <a:spcPts val="0"/>
              </a:spcAft>
              <a:buFontTx/>
              <a:buAutoNum type="alphaLcParenR" startAt="3"/>
              <a:defRPr/>
            </a:pPr>
            <a:r>
              <a:rPr lang="pt-BR" sz="2400" b="1" dirty="0">
                <a:solidFill>
                  <a:schemeClr val="tx2">
                    <a:lumMod val="50000"/>
                  </a:schemeClr>
                </a:solidFill>
                <a:latin typeface="Daft Brush" panose="02000503000000000000" pitchFamily="50" charset="0"/>
                <a:cs typeface="Tahoma" pitchFamily="34" charset="0"/>
                <a:sym typeface="Wingdings" pitchFamily="2" charset="2"/>
              </a:rPr>
              <a:t>Disponibilidade de água</a:t>
            </a:r>
            <a:endParaRPr lang="pt-BR" sz="2400" dirty="0">
              <a:solidFill>
                <a:schemeClr val="tx2">
                  <a:lumMod val="50000"/>
                </a:schemeClr>
              </a:solidFill>
              <a:latin typeface="Daft Brush" panose="02000503000000000000" pitchFamily="50" charset="0"/>
              <a:cs typeface="Tahoma" pitchFamily="34" charset="0"/>
              <a:sym typeface="Wingdings" pitchFamily="2" charset="2"/>
            </a:endParaRPr>
          </a:p>
          <a:p>
            <a:pPr marL="514350" indent="-514350" algn="just" fontAlgn="auto">
              <a:spcBef>
                <a:spcPts val="0"/>
              </a:spcBef>
              <a:spcAft>
                <a:spcPts val="0"/>
              </a:spcAft>
              <a:buFontTx/>
              <a:buAutoNum type="alphaLcParenR" startAt="3"/>
              <a:defRPr/>
            </a:pPr>
            <a:endParaRPr lang="pt-BR" sz="1400" b="1" dirty="0">
              <a:solidFill>
                <a:schemeClr val="tx2">
                  <a:lumMod val="50000"/>
                </a:schemeClr>
              </a:solidFill>
              <a:latin typeface="+mn-lt"/>
              <a:cs typeface="Tahoma" pitchFamily="34" charset="0"/>
              <a:sym typeface="Wingdings" pitchFamily="2" charset="2"/>
            </a:endParaRPr>
          </a:p>
          <a:p>
            <a:pPr marL="971550" lvl="1" indent="-514350" algn="just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pt-BR" sz="2000" dirty="0">
                <a:solidFill>
                  <a:schemeClr val="tx2">
                    <a:lumMod val="50000"/>
                  </a:schemeClr>
                </a:solidFill>
                <a:latin typeface="Monaco" panose="020B0500000000000000" pitchFamily="34" charset="0"/>
                <a:cs typeface="Tahoma" pitchFamily="34" charset="0"/>
                <a:sym typeface="Wingdings" pitchFamily="2" charset="2"/>
              </a:rPr>
              <a:t>Pouca água no solo </a:t>
            </a:r>
            <a:r>
              <a:rPr lang="pt-BR" dirty="0">
                <a:solidFill>
                  <a:schemeClr val="tx2">
                    <a:lumMod val="50000"/>
                  </a:schemeClr>
                </a:solidFill>
                <a:latin typeface="Monaco" panose="020B0500000000000000" pitchFamily="34" charset="0"/>
                <a:cs typeface="Tahoma" pitchFamily="34" charset="0"/>
                <a:sym typeface="Wingdings" pitchFamily="2" charset="2"/>
              </a:rPr>
              <a:t></a:t>
            </a:r>
            <a:r>
              <a:rPr lang="pt-BR" sz="2000" dirty="0">
                <a:solidFill>
                  <a:schemeClr val="tx2">
                    <a:lumMod val="50000"/>
                  </a:schemeClr>
                </a:solidFill>
                <a:latin typeface="Monaco" panose="020B0500000000000000" pitchFamily="34" charset="0"/>
                <a:cs typeface="Tahoma" pitchFamily="34" charset="0"/>
                <a:sym typeface="Wingdings" pitchFamily="2" charset="2"/>
              </a:rPr>
              <a:t> estômatos se fecham</a:t>
            </a:r>
          </a:p>
          <a:p>
            <a:pPr marL="971550" lvl="1" indent="-514350" algn="just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pt-BR" sz="2000" dirty="0">
                <a:solidFill>
                  <a:schemeClr val="tx2">
                    <a:lumMod val="50000"/>
                  </a:schemeClr>
                </a:solidFill>
                <a:latin typeface="Monaco" panose="020B0500000000000000" pitchFamily="34" charset="0"/>
                <a:cs typeface="Tahoma" pitchFamily="34" charset="0"/>
                <a:sym typeface="Wingdings" pitchFamily="2" charset="2"/>
              </a:rPr>
              <a:t>Muita água no solo </a:t>
            </a:r>
            <a:r>
              <a:rPr lang="pt-BR" dirty="0">
                <a:solidFill>
                  <a:schemeClr val="tx2">
                    <a:lumMod val="50000"/>
                  </a:schemeClr>
                </a:solidFill>
                <a:latin typeface="Monaco" panose="020B0500000000000000" pitchFamily="34" charset="0"/>
                <a:cs typeface="Tahoma" pitchFamily="34" charset="0"/>
                <a:sym typeface="Wingdings" pitchFamily="2" charset="2"/>
              </a:rPr>
              <a:t></a:t>
            </a:r>
            <a:r>
              <a:rPr lang="pt-BR" sz="2000" dirty="0">
                <a:solidFill>
                  <a:schemeClr val="tx2">
                    <a:lumMod val="50000"/>
                  </a:schemeClr>
                </a:solidFill>
                <a:latin typeface="Monaco" panose="020B0500000000000000" pitchFamily="34" charset="0"/>
                <a:cs typeface="Tahoma" pitchFamily="34" charset="0"/>
                <a:sym typeface="Wingdings" pitchFamily="2" charset="2"/>
              </a:rPr>
              <a:t> estômatos abrem</a:t>
            </a:r>
            <a:endParaRPr lang="pt-BR" sz="2000" dirty="0">
              <a:solidFill>
                <a:schemeClr val="tx2">
                  <a:lumMod val="50000"/>
                </a:schemeClr>
              </a:solidFill>
              <a:latin typeface="Monaco" panose="020B0500000000000000" pitchFamily="34" charset="0"/>
              <a:cs typeface="Tahoma" pitchFamily="34" charset="0"/>
            </a:endParaRPr>
          </a:p>
          <a:p>
            <a:pPr marL="514350" indent="-514350"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pt-BR" sz="1600" dirty="0">
              <a:solidFill>
                <a:schemeClr val="tx2">
                  <a:lumMod val="50000"/>
                </a:schemeClr>
              </a:solidFill>
              <a:latin typeface="+mn-lt"/>
              <a:cs typeface="Tahoma" pitchFamily="34" charset="0"/>
            </a:endParaRPr>
          </a:p>
          <a:p>
            <a:pPr marL="971550" lvl="1" indent="-514350" algn="just" fontAlgn="auto">
              <a:spcBef>
                <a:spcPts val="0"/>
              </a:spcBef>
              <a:spcAft>
                <a:spcPts val="0"/>
              </a:spcAft>
              <a:buFont typeface="Courier New" pitchFamily="49" charset="0"/>
              <a:buChar char="o"/>
              <a:defRPr/>
            </a:pPr>
            <a:endParaRPr lang="pt-BR" sz="1600" dirty="0">
              <a:solidFill>
                <a:schemeClr val="tx2">
                  <a:lumMod val="50000"/>
                </a:schemeClr>
              </a:solidFill>
              <a:latin typeface="+mn-lt"/>
              <a:cs typeface="Tahoma" pitchFamily="34" charset="0"/>
            </a:endParaRPr>
          </a:p>
          <a:p>
            <a:pPr marL="971550" lvl="1" indent="-514350"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pt-BR" b="1" dirty="0">
              <a:solidFill>
                <a:schemeClr val="tx2">
                  <a:lumMod val="50000"/>
                </a:schemeClr>
              </a:solidFill>
              <a:latin typeface="+mn-lt"/>
              <a:cs typeface="Tahoma" pitchFamily="34" charset="0"/>
            </a:endParaRPr>
          </a:p>
          <a:p>
            <a:pPr marL="342900" indent="-342900"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pt-BR" sz="700" dirty="0">
              <a:solidFill>
                <a:schemeClr val="tx2">
                  <a:lumMod val="50000"/>
                </a:schemeClr>
              </a:solidFill>
              <a:latin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62751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255;gdc842fde42_0_109">
            <a:extLst>
              <a:ext uri="{FF2B5EF4-FFF2-40B4-BE49-F238E27FC236}">
                <a16:creationId xmlns:a16="http://schemas.microsoft.com/office/drawing/2014/main" id="{9F5E3027-782C-0C44-A7E1-6EB5667138F1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355584" y="2686479"/>
            <a:ext cx="4648335" cy="310426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256;gdc842fde42_0_109">
            <a:extLst>
              <a:ext uri="{FF2B5EF4-FFF2-40B4-BE49-F238E27FC236}">
                <a16:creationId xmlns:a16="http://schemas.microsoft.com/office/drawing/2014/main" id="{BF78085B-0CAF-5B4C-6A01-3599F532EBC9}"/>
              </a:ext>
            </a:extLst>
          </p:cNvPr>
          <p:cNvSpPr txBox="1"/>
          <p:nvPr/>
        </p:nvSpPr>
        <p:spPr>
          <a:xfrm>
            <a:off x="1983942" y="1387480"/>
            <a:ext cx="4417296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 dirty="0">
                <a:solidFill>
                  <a:schemeClr val="tx2">
                    <a:lumMod val="50000"/>
                  </a:schemeClr>
                </a:solidFill>
                <a:latin typeface="Monaco" panose="020B0500000000000000" pitchFamily="34" charset="0"/>
                <a:ea typeface="Calibri"/>
                <a:cs typeface="Calibri"/>
                <a:sym typeface="Calibri"/>
              </a:rPr>
              <a:t>CÉLULAS GUARDA</a:t>
            </a:r>
            <a:endParaRPr sz="2400" b="1" dirty="0">
              <a:solidFill>
                <a:schemeClr val="tx2">
                  <a:lumMod val="50000"/>
                </a:schemeClr>
              </a:solidFill>
              <a:latin typeface="Monaco" panose="020B0500000000000000" pitchFamily="34" charset="0"/>
              <a:ea typeface="Calibri"/>
              <a:cs typeface="Calibri"/>
              <a:sym typeface="Calibri"/>
            </a:endParaRPr>
          </a:p>
        </p:txBody>
      </p:sp>
      <p:cxnSp>
        <p:nvCxnSpPr>
          <p:cNvPr id="6" name="Google Shape;257;gdc842fde42_0_109">
            <a:extLst>
              <a:ext uri="{FF2B5EF4-FFF2-40B4-BE49-F238E27FC236}">
                <a16:creationId xmlns:a16="http://schemas.microsoft.com/office/drawing/2014/main" id="{86A09DF0-CE4B-B9B4-D19E-9D7FCCC0E2E4}"/>
              </a:ext>
            </a:extLst>
          </p:cNvPr>
          <p:cNvCxnSpPr>
            <a:cxnSpLocks/>
          </p:cNvCxnSpPr>
          <p:nvPr/>
        </p:nvCxnSpPr>
        <p:spPr>
          <a:xfrm>
            <a:off x="2989784" y="1887732"/>
            <a:ext cx="92868" cy="1250829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7" name="Google Shape;258;gdc842fde42_0_109">
            <a:extLst>
              <a:ext uri="{FF2B5EF4-FFF2-40B4-BE49-F238E27FC236}">
                <a16:creationId xmlns:a16="http://schemas.microsoft.com/office/drawing/2014/main" id="{FF2D6042-6BA1-7A57-CD0F-7819F54DD968}"/>
              </a:ext>
            </a:extLst>
          </p:cNvPr>
          <p:cNvCxnSpPr>
            <a:cxnSpLocks/>
          </p:cNvCxnSpPr>
          <p:nvPr/>
        </p:nvCxnSpPr>
        <p:spPr>
          <a:xfrm>
            <a:off x="3891356" y="1887707"/>
            <a:ext cx="480017" cy="1356457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8" name="Google Shape;259;gdc842fde42_0_109">
            <a:extLst>
              <a:ext uri="{FF2B5EF4-FFF2-40B4-BE49-F238E27FC236}">
                <a16:creationId xmlns:a16="http://schemas.microsoft.com/office/drawing/2014/main" id="{2A2A9B2E-F178-97D0-972E-6D60949F765D}"/>
              </a:ext>
            </a:extLst>
          </p:cNvPr>
          <p:cNvSpPr txBox="1"/>
          <p:nvPr/>
        </p:nvSpPr>
        <p:spPr>
          <a:xfrm>
            <a:off x="1575420" y="3672925"/>
            <a:ext cx="5072167" cy="5233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200" b="1">
                <a:solidFill>
                  <a:schemeClr val="tx2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ABERTO		FECHADO</a:t>
            </a:r>
            <a:endParaRPr sz="2200" b="1">
              <a:solidFill>
                <a:schemeClr val="tx2">
                  <a:lumMod val="50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Google Shape;260;gdc842fde42_0_109">
            <a:extLst>
              <a:ext uri="{FF2B5EF4-FFF2-40B4-BE49-F238E27FC236}">
                <a16:creationId xmlns:a16="http://schemas.microsoft.com/office/drawing/2014/main" id="{96B1256B-E21A-84F3-6F0D-95CD85946661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252687">
            <a:off x="298579" y="2614290"/>
            <a:ext cx="1199697" cy="1386802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261;gdc842fde42_0_109">
            <a:extLst>
              <a:ext uri="{FF2B5EF4-FFF2-40B4-BE49-F238E27FC236}">
                <a16:creationId xmlns:a16="http://schemas.microsoft.com/office/drawing/2014/main" id="{A73A7EFF-150E-240C-FE6D-ABCBF9811A6F}"/>
              </a:ext>
            </a:extLst>
          </p:cNvPr>
          <p:cNvSpPr txBox="1"/>
          <p:nvPr/>
        </p:nvSpPr>
        <p:spPr>
          <a:xfrm>
            <a:off x="240539" y="1492142"/>
            <a:ext cx="1321588" cy="554100"/>
          </a:xfrm>
          <a:prstGeom prst="rect">
            <a:avLst/>
          </a:prstGeom>
          <a:noFill/>
          <a:ln w="19050" cap="flat" cmpd="sng">
            <a:solidFill>
              <a:srgbClr val="99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>
                <a:solidFill>
                  <a:schemeClr val="tx2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K+</a:t>
            </a:r>
            <a:endParaRPr sz="2400">
              <a:solidFill>
                <a:schemeClr val="tx2">
                  <a:lumMod val="50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262;gdc842fde42_0_109">
            <a:extLst>
              <a:ext uri="{FF2B5EF4-FFF2-40B4-BE49-F238E27FC236}">
                <a16:creationId xmlns:a16="http://schemas.microsoft.com/office/drawing/2014/main" id="{95AC897A-0B11-1868-B92D-6B1315E25FC1}"/>
              </a:ext>
            </a:extLst>
          </p:cNvPr>
          <p:cNvSpPr txBox="1"/>
          <p:nvPr/>
        </p:nvSpPr>
        <p:spPr>
          <a:xfrm>
            <a:off x="188065" y="2089310"/>
            <a:ext cx="1321588" cy="554100"/>
          </a:xfrm>
          <a:prstGeom prst="rect">
            <a:avLst/>
          </a:prstGeom>
          <a:noFill/>
          <a:ln w="19050" cap="flat" cmpd="sng">
            <a:solidFill>
              <a:srgbClr val="0070C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dirty="0">
                <a:solidFill>
                  <a:schemeClr val="tx2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água</a:t>
            </a:r>
            <a:endParaRPr sz="2400" dirty="0">
              <a:solidFill>
                <a:schemeClr val="tx2">
                  <a:lumMod val="50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264;gdc842fde42_0_109">
            <a:extLst>
              <a:ext uri="{FF2B5EF4-FFF2-40B4-BE49-F238E27FC236}">
                <a16:creationId xmlns:a16="http://schemas.microsoft.com/office/drawing/2014/main" id="{BF86E3D8-7562-FC76-E6CE-3B99EE0920AA}"/>
              </a:ext>
            </a:extLst>
          </p:cNvPr>
          <p:cNvSpPr txBox="1"/>
          <p:nvPr/>
        </p:nvSpPr>
        <p:spPr>
          <a:xfrm>
            <a:off x="1022621" y="5720085"/>
            <a:ext cx="2597484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dirty="0">
                <a:solidFill>
                  <a:schemeClr val="tx2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TÚRGIDAS</a:t>
            </a:r>
            <a:endParaRPr sz="2400" dirty="0">
              <a:solidFill>
                <a:schemeClr val="tx2">
                  <a:lumMod val="50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" name="Google Shape;265;gdc842fde42_0_109">
            <a:extLst>
              <a:ext uri="{FF2B5EF4-FFF2-40B4-BE49-F238E27FC236}">
                <a16:creationId xmlns:a16="http://schemas.microsoft.com/office/drawing/2014/main" id="{2606E789-C88E-2CDB-0F61-6B83764F2B5E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6200000">
            <a:off x="5772477" y="2730571"/>
            <a:ext cx="1256063" cy="1201433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266;gdc842fde42_0_109">
            <a:extLst>
              <a:ext uri="{FF2B5EF4-FFF2-40B4-BE49-F238E27FC236}">
                <a16:creationId xmlns:a16="http://schemas.microsoft.com/office/drawing/2014/main" id="{F0B85036-BC5A-0A6B-C25B-43E3FD4EA13D}"/>
              </a:ext>
            </a:extLst>
          </p:cNvPr>
          <p:cNvSpPr txBox="1"/>
          <p:nvPr/>
        </p:nvSpPr>
        <p:spPr>
          <a:xfrm>
            <a:off x="5835961" y="1417386"/>
            <a:ext cx="1134414" cy="554100"/>
          </a:xfrm>
          <a:prstGeom prst="rect">
            <a:avLst/>
          </a:prstGeom>
          <a:noFill/>
          <a:ln w="19050" cap="flat" cmpd="sng">
            <a:solidFill>
              <a:srgbClr val="99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>
                <a:solidFill>
                  <a:schemeClr val="tx2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K+</a:t>
            </a:r>
            <a:endParaRPr sz="2400">
              <a:solidFill>
                <a:schemeClr val="tx2">
                  <a:lumMod val="50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267;gdc842fde42_0_109">
            <a:extLst>
              <a:ext uri="{FF2B5EF4-FFF2-40B4-BE49-F238E27FC236}">
                <a16:creationId xmlns:a16="http://schemas.microsoft.com/office/drawing/2014/main" id="{890CD96F-8E39-02F7-6808-8E91F2577605}"/>
              </a:ext>
            </a:extLst>
          </p:cNvPr>
          <p:cNvSpPr txBox="1"/>
          <p:nvPr/>
        </p:nvSpPr>
        <p:spPr>
          <a:xfrm>
            <a:off x="5648787" y="2057623"/>
            <a:ext cx="1321588" cy="554100"/>
          </a:xfrm>
          <a:prstGeom prst="rect">
            <a:avLst/>
          </a:prstGeom>
          <a:noFill/>
          <a:ln w="9525" cap="flat" cmpd="sng">
            <a:solidFill>
              <a:srgbClr val="0070C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>
                <a:solidFill>
                  <a:schemeClr val="tx2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água</a:t>
            </a:r>
            <a:endParaRPr sz="2400">
              <a:solidFill>
                <a:schemeClr val="tx2">
                  <a:lumMod val="50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268;gdc842fde42_0_109">
            <a:extLst>
              <a:ext uri="{FF2B5EF4-FFF2-40B4-BE49-F238E27FC236}">
                <a16:creationId xmlns:a16="http://schemas.microsoft.com/office/drawing/2014/main" id="{7A79C708-5E13-63FB-5D31-E9066D81277F}"/>
              </a:ext>
            </a:extLst>
          </p:cNvPr>
          <p:cNvSpPr txBox="1"/>
          <p:nvPr/>
        </p:nvSpPr>
        <p:spPr>
          <a:xfrm>
            <a:off x="2863838" y="5719953"/>
            <a:ext cx="3783749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dirty="0">
                <a:solidFill>
                  <a:schemeClr val="tx2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PLASMOLISADAS</a:t>
            </a:r>
            <a:endParaRPr sz="2400" dirty="0">
              <a:solidFill>
                <a:schemeClr val="tx2">
                  <a:lumMod val="50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" name="Google Shape;271;gdc842fde42_0_109">
            <a:extLst>
              <a:ext uri="{FF2B5EF4-FFF2-40B4-BE49-F238E27FC236}">
                <a16:creationId xmlns:a16="http://schemas.microsoft.com/office/drawing/2014/main" id="{3FA9FF6C-6D58-8B1C-83C5-0B476732158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76006" y="3934582"/>
            <a:ext cx="3305539" cy="2549924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272;gdc842fde42_0_109">
            <a:extLst>
              <a:ext uri="{FF2B5EF4-FFF2-40B4-BE49-F238E27FC236}">
                <a16:creationId xmlns:a16="http://schemas.microsoft.com/office/drawing/2014/main" id="{36507043-34C8-3094-2C69-88702A805A15}"/>
              </a:ext>
            </a:extLst>
          </p:cNvPr>
          <p:cNvSpPr txBox="1"/>
          <p:nvPr/>
        </p:nvSpPr>
        <p:spPr>
          <a:xfrm>
            <a:off x="8142907" y="862714"/>
            <a:ext cx="3238638" cy="2247390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000" b="0" i="0" u="none" strike="noStrike" cap="none" dirty="0">
                <a:solidFill>
                  <a:schemeClr val="tx2">
                    <a:lumMod val="50000"/>
                  </a:schemeClr>
                </a:solidFill>
                <a:latin typeface="Monaco" panose="020B0500000000000000" pitchFamily="34" charset="0"/>
                <a:ea typeface="Calibri"/>
                <a:cs typeface="Calibri"/>
                <a:sym typeface="Calibri"/>
              </a:rPr>
              <a:t>É a eliminação de água líquida pela planta e ocorre graças ao processo de pressão da raiz.</a:t>
            </a:r>
            <a:endParaRPr sz="2000" b="0" i="0" u="none" strike="noStrike" cap="none" dirty="0">
              <a:solidFill>
                <a:schemeClr val="tx2">
                  <a:lumMod val="50000"/>
                </a:schemeClr>
              </a:solidFill>
              <a:latin typeface="Monaco" panose="020B0500000000000000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273;gdc842fde42_0_109">
            <a:extLst>
              <a:ext uri="{FF2B5EF4-FFF2-40B4-BE49-F238E27FC236}">
                <a16:creationId xmlns:a16="http://schemas.microsoft.com/office/drawing/2014/main" id="{291ECAB8-E59C-B04D-9FFE-ADE9EDA180ED}"/>
              </a:ext>
            </a:extLst>
          </p:cNvPr>
          <p:cNvSpPr txBox="1"/>
          <p:nvPr/>
        </p:nvSpPr>
        <p:spPr>
          <a:xfrm>
            <a:off x="1489784" y="134758"/>
            <a:ext cx="3000000" cy="7694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800" b="1" dirty="0">
                <a:solidFill>
                  <a:schemeClr val="accent4"/>
                </a:solidFill>
                <a:latin typeface="Daft Brush" panose="02000503000000000000" pitchFamily="50" charset="0"/>
                <a:ea typeface="Calibri"/>
                <a:cs typeface="Calibri"/>
                <a:sym typeface="Calibri"/>
              </a:rPr>
              <a:t>GUTAÇÃO</a:t>
            </a:r>
            <a:endParaRPr sz="3800" dirty="0">
              <a:solidFill>
                <a:schemeClr val="accent4"/>
              </a:solidFill>
              <a:latin typeface="Daft Brush" panose="02000503000000000000" pitchFamily="50" charset="0"/>
            </a:endParaRPr>
          </a:p>
        </p:txBody>
      </p:sp>
      <p:sp>
        <p:nvSpPr>
          <p:cNvPr id="21" name="Google Shape;274;gdc842fde42_0_109">
            <a:extLst>
              <a:ext uri="{FF2B5EF4-FFF2-40B4-BE49-F238E27FC236}">
                <a16:creationId xmlns:a16="http://schemas.microsoft.com/office/drawing/2014/main" id="{AE1BDE09-086E-AEC0-4250-833FD5980A21}"/>
              </a:ext>
            </a:extLst>
          </p:cNvPr>
          <p:cNvSpPr/>
          <p:nvPr/>
        </p:nvSpPr>
        <p:spPr>
          <a:xfrm rot="5400000">
            <a:off x="9453814" y="3311230"/>
            <a:ext cx="549920" cy="481883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86950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05;gc7d5947fb6_0_36">
            <a:extLst>
              <a:ext uri="{FF2B5EF4-FFF2-40B4-BE49-F238E27FC236}">
                <a16:creationId xmlns:a16="http://schemas.microsoft.com/office/drawing/2014/main" id="{E1FC9316-07F0-1E61-28EB-D2A7FDD0F9CD}"/>
              </a:ext>
            </a:extLst>
          </p:cNvPr>
          <p:cNvSpPr txBox="1"/>
          <p:nvPr/>
        </p:nvSpPr>
        <p:spPr>
          <a:xfrm>
            <a:off x="7026731" y="1552856"/>
            <a:ext cx="4886979" cy="224739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dirty="0">
                <a:solidFill>
                  <a:schemeClr val="tx2">
                    <a:lumMod val="50000"/>
                  </a:schemeClr>
                </a:solidFill>
                <a:latin typeface="Monaco" panose="020B0500000000000000" pitchFamily="34" charset="0"/>
                <a:ea typeface="Calibri"/>
                <a:cs typeface="Calibri"/>
                <a:sym typeface="Calibri"/>
              </a:rPr>
              <a:t>Quando se faz a retirada de um anel completo da casca</a:t>
            </a:r>
            <a:r>
              <a:rPr lang="pt-BR" sz="2400" i="0" u="none" strike="noStrike" cap="none" dirty="0">
                <a:solidFill>
                  <a:schemeClr val="tx2">
                    <a:lumMod val="50000"/>
                  </a:schemeClr>
                </a:solidFill>
                <a:latin typeface="Monaco" panose="020B0500000000000000" pitchFamily="34" charset="0"/>
                <a:ea typeface="Calibri"/>
                <a:cs typeface="Calibri"/>
                <a:sym typeface="Calibri"/>
              </a:rPr>
              <a:t> </a:t>
            </a:r>
            <a:r>
              <a:rPr lang="pt-BR" sz="2400" dirty="0">
                <a:solidFill>
                  <a:schemeClr val="tx2">
                    <a:lumMod val="50000"/>
                  </a:schemeClr>
                </a:solidFill>
                <a:latin typeface="Monaco" panose="020B0500000000000000" pitchFamily="34" charset="0"/>
                <a:ea typeface="Calibri"/>
                <a:cs typeface="Calibri"/>
                <a:sym typeface="Calibri"/>
              </a:rPr>
              <a:t>ao redor de toda a circunferência da planta. </a:t>
            </a:r>
            <a:endParaRPr sz="2400" i="0" u="none" strike="noStrike" cap="none" dirty="0">
              <a:solidFill>
                <a:schemeClr val="tx2">
                  <a:lumMod val="50000"/>
                </a:schemeClr>
              </a:solidFill>
              <a:latin typeface="Monaco" panose="020B0500000000000000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2050" name="Picture 2" descr="BIOLOGIA 1 O esquema, a seguir, representa uma teia alimentar simplificada  dos mamíferos da Austrália. Estão representados em">
            <a:extLst>
              <a:ext uri="{FF2B5EF4-FFF2-40B4-BE49-F238E27FC236}">
                <a16:creationId xmlns:a16="http://schemas.microsoft.com/office/drawing/2014/main" id="{3E397175-959C-1AE0-3E00-91CA8AC1DC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" y="2601230"/>
            <a:ext cx="6149340" cy="3953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oogle Shape;309;gc7d5947fb6_0_36">
            <a:extLst>
              <a:ext uri="{FF2B5EF4-FFF2-40B4-BE49-F238E27FC236}">
                <a16:creationId xmlns:a16="http://schemas.microsoft.com/office/drawing/2014/main" id="{8A11708E-2733-87DF-816C-9E2BEFBBDC14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3150472" flipH="1">
            <a:off x="2065914" y="2331840"/>
            <a:ext cx="1243363" cy="1211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311;gc7d5947fb6_0_36">
            <a:extLst>
              <a:ext uri="{FF2B5EF4-FFF2-40B4-BE49-F238E27FC236}">
                <a16:creationId xmlns:a16="http://schemas.microsoft.com/office/drawing/2014/main" id="{15ED195B-B506-F6D1-AD61-DEB6766316E8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8716155" flipH="1">
            <a:off x="4309849" y="2407833"/>
            <a:ext cx="1277243" cy="1193109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312;gc7d5947fb6_0_36">
            <a:extLst>
              <a:ext uri="{FF2B5EF4-FFF2-40B4-BE49-F238E27FC236}">
                <a16:creationId xmlns:a16="http://schemas.microsoft.com/office/drawing/2014/main" id="{E0C56CB5-2D0D-B44E-9C58-C202763BD51D}"/>
              </a:ext>
            </a:extLst>
          </p:cNvPr>
          <p:cNvSpPr txBox="1"/>
          <p:nvPr/>
        </p:nvSpPr>
        <p:spPr>
          <a:xfrm>
            <a:off x="6542176" y="4712846"/>
            <a:ext cx="2990444" cy="1838768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 dirty="0">
                <a:solidFill>
                  <a:schemeClr val="tx2">
                    <a:lumMod val="50000"/>
                  </a:schemeClr>
                </a:solidFill>
                <a:latin typeface="Monaco" panose="020B0500000000000000" pitchFamily="34" charset="0"/>
                <a:ea typeface="Calibri"/>
                <a:cs typeface="Calibri"/>
                <a:sym typeface="Calibri"/>
              </a:rPr>
              <a:t>seiva elaborada não chega até as raízes</a:t>
            </a:r>
            <a:endParaRPr sz="2400" b="1" dirty="0">
              <a:solidFill>
                <a:schemeClr val="tx2">
                  <a:lumMod val="50000"/>
                </a:schemeClr>
              </a:solidFill>
              <a:latin typeface="Monaco" panose="020B0500000000000000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46838F69-BCE8-6818-9110-090F8175EFC4}"/>
              </a:ext>
            </a:extLst>
          </p:cNvPr>
          <p:cNvSpPr txBox="1"/>
          <p:nvPr/>
        </p:nvSpPr>
        <p:spPr>
          <a:xfrm>
            <a:off x="4471238" y="421270"/>
            <a:ext cx="3566160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800" b="1" i="0" u="none" strike="noStrike" cap="none" dirty="0">
                <a:solidFill>
                  <a:schemeClr val="tx2">
                    <a:lumMod val="50000"/>
                  </a:schemeClr>
                </a:solidFill>
                <a:latin typeface="Daft Brush" panose="02000503000000000000" pitchFamily="50" charset="0"/>
                <a:ea typeface="Calibri"/>
                <a:cs typeface="Calibri"/>
                <a:sym typeface="Calibri"/>
              </a:rPr>
              <a:t>Anéis de </a:t>
            </a:r>
            <a:r>
              <a:rPr lang="pt-BR" sz="3800" b="1" i="0" u="none" strike="noStrike" cap="none" dirty="0" err="1">
                <a:solidFill>
                  <a:schemeClr val="tx2">
                    <a:lumMod val="50000"/>
                  </a:schemeClr>
                </a:solidFill>
                <a:latin typeface="Daft Brush" panose="02000503000000000000" pitchFamily="50" charset="0"/>
                <a:ea typeface="Calibri"/>
                <a:cs typeface="Calibri"/>
                <a:sym typeface="Calibri"/>
              </a:rPr>
              <a:t>Malpighi</a:t>
            </a:r>
            <a:endParaRPr lang="pt-BR" sz="3800" dirty="0">
              <a:latin typeface="Daft Brush" panose="02000503000000000000" pitchFamily="50" charset="0"/>
            </a:endParaRPr>
          </a:p>
        </p:txBody>
      </p:sp>
      <p:sp>
        <p:nvSpPr>
          <p:cNvPr id="9" name="Google Shape;310;gc7d5947fb6_0_36">
            <a:extLst>
              <a:ext uri="{FF2B5EF4-FFF2-40B4-BE49-F238E27FC236}">
                <a16:creationId xmlns:a16="http://schemas.microsoft.com/office/drawing/2014/main" id="{79EFB867-E473-091C-4674-D5243E5392F0}"/>
              </a:ext>
            </a:extLst>
          </p:cNvPr>
          <p:cNvSpPr txBox="1"/>
          <p:nvPr/>
        </p:nvSpPr>
        <p:spPr>
          <a:xfrm>
            <a:off x="977077" y="1486643"/>
            <a:ext cx="3000000" cy="1021523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 dirty="0">
                <a:solidFill>
                  <a:schemeClr val="tx2">
                    <a:lumMod val="50000"/>
                  </a:schemeClr>
                </a:solidFill>
                <a:latin typeface="Monaco" panose="020B0500000000000000" pitchFamily="34" charset="0"/>
                <a:ea typeface="Calibri"/>
                <a:cs typeface="Calibri"/>
                <a:sym typeface="Calibri"/>
              </a:rPr>
              <a:t>interrompe o floema</a:t>
            </a:r>
            <a:endParaRPr sz="2400" b="1" dirty="0">
              <a:solidFill>
                <a:schemeClr val="tx2">
                  <a:lumMod val="50000"/>
                </a:schemeClr>
              </a:solidFill>
              <a:latin typeface="Monaco" panose="020B0500000000000000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FE6CB6B8-A03D-AFC4-81F1-00CDAB643290}"/>
              </a:ext>
            </a:extLst>
          </p:cNvPr>
          <p:cNvSpPr txBox="1"/>
          <p:nvPr/>
        </p:nvSpPr>
        <p:spPr>
          <a:xfrm>
            <a:off x="281064" y="6485950"/>
            <a:ext cx="11064239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050" dirty="0">
                <a:solidFill>
                  <a:schemeClr val="accent4"/>
                </a:solidFill>
              </a:rPr>
              <a:t>https://www.cops.uel.br/v2/download.php?Acesso=NTc0NTQyMzZjZTU3Mzg2MDZkNzAwMjMyMmVmZjA2MjJiM2EzNjg5NDhlYTY1NGM5NGU3N2Q0NGNkYTM2NTUzZjcyZjgwMTRmMGM4ODcyZDFkMDU0M2RhYmY2YWEwODVkOWZkNDJhMzY5N2UxNWRjZDYwOWVjMzZkMWJiM2M5ZjJlOGM2MmQxNzA3Y2ExOGVjYmQ1MDc5ZjU0Yjc4ZTk0Zg==</a:t>
            </a:r>
          </a:p>
        </p:txBody>
      </p:sp>
    </p:spTree>
    <p:extLst>
      <p:ext uri="{BB962C8B-B14F-4D97-AF65-F5344CB8AC3E}">
        <p14:creationId xmlns:p14="http://schemas.microsoft.com/office/powerpoint/2010/main" val="38160688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49EADAD-43E1-CA95-0FF7-D22CEB533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0343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pt-BR" sz="3000" dirty="0">
                <a:solidFill>
                  <a:schemeClr val="tx2">
                    <a:lumMod val="50000"/>
                  </a:schemeClr>
                </a:solidFill>
                <a:latin typeface="Monaco" panose="020B0500000000000000" pitchFamily="34" charset="0"/>
              </a:rPr>
              <a:t>INTERATIVO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C27A6D8-74BD-3F33-E6BB-4BC8324C43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50265"/>
            <a:ext cx="11170920" cy="1450975"/>
          </a:xfrm>
        </p:spPr>
        <p:txBody>
          <a:bodyPr/>
          <a:lstStyle/>
          <a:p>
            <a:pPr marL="0" indent="0">
              <a:buNone/>
            </a:pPr>
            <a:r>
              <a:rPr lang="pt-BR" sz="2800" b="1" i="0" u="none" strike="noStrike" cap="none" dirty="0">
                <a:solidFill>
                  <a:schemeClr val="tx2">
                    <a:lumMod val="50000"/>
                  </a:schemeClr>
                </a:solidFill>
                <a:latin typeface="Avenir Next LT Pro" panose="020B0504020202020204" pitchFamily="34" charset="0"/>
                <a:ea typeface="Calibri"/>
                <a:cs typeface="Calibri"/>
                <a:sym typeface="Calibri"/>
              </a:rPr>
              <a:t>Hidroponia</a:t>
            </a:r>
            <a:r>
              <a:rPr lang="pt-BR" sz="2800" b="0" i="0" u="none" strike="noStrike" cap="none" dirty="0">
                <a:solidFill>
                  <a:schemeClr val="tx2">
                    <a:lumMod val="50000"/>
                  </a:schemeClr>
                </a:solidFill>
                <a:latin typeface="Avenir Next LT Pro" panose="020B0504020202020204" pitchFamily="34" charset="0"/>
                <a:ea typeface="Calibri"/>
                <a:cs typeface="Calibri"/>
                <a:sym typeface="Calibri"/>
              </a:rPr>
              <a:t>, do grego água (</a:t>
            </a:r>
            <a:r>
              <a:rPr lang="pt-BR" sz="2800" b="0" i="1" u="none" strike="noStrike" cap="none" dirty="0">
                <a:solidFill>
                  <a:schemeClr val="tx2">
                    <a:lumMod val="50000"/>
                  </a:schemeClr>
                </a:solidFill>
                <a:latin typeface="Avenir Next LT Pro" panose="020B0504020202020204" pitchFamily="34" charset="0"/>
                <a:ea typeface="Calibri"/>
                <a:cs typeface="Calibri"/>
                <a:sym typeface="Calibri"/>
              </a:rPr>
              <a:t>hidro</a:t>
            </a:r>
            <a:r>
              <a:rPr lang="pt-BR" sz="2800" b="0" i="0" u="none" strike="noStrike" cap="none" dirty="0">
                <a:solidFill>
                  <a:schemeClr val="tx2">
                    <a:lumMod val="50000"/>
                  </a:schemeClr>
                </a:solidFill>
                <a:latin typeface="Avenir Next LT Pro" panose="020B0504020202020204" pitchFamily="34" charset="0"/>
                <a:ea typeface="Calibri"/>
                <a:cs typeface="Calibri"/>
                <a:sym typeface="Calibri"/>
              </a:rPr>
              <a:t>) e trabalho (</a:t>
            </a:r>
            <a:r>
              <a:rPr lang="pt-BR" sz="2800" b="0" i="1" u="none" strike="noStrike" cap="none" dirty="0" err="1">
                <a:solidFill>
                  <a:schemeClr val="tx2">
                    <a:lumMod val="50000"/>
                  </a:schemeClr>
                </a:solidFill>
                <a:latin typeface="Avenir Next LT Pro" panose="020B0504020202020204" pitchFamily="34" charset="0"/>
                <a:ea typeface="Calibri"/>
                <a:cs typeface="Calibri"/>
                <a:sym typeface="Calibri"/>
              </a:rPr>
              <a:t>ponos</a:t>
            </a:r>
            <a:r>
              <a:rPr lang="pt-BR" sz="2800" b="0" i="0" u="none" strike="noStrike" cap="none" dirty="0">
                <a:solidFill>
                  <a:schemeClr val="tx2">
                    <a:lumMod val="50000"/>
                  </a:schemeClr>
                </a:solidFill>
                <a:latin typeface="Avenir Next LT Pro" panose="020B0504020202020204" pitchFamily="34" charset="0"/>
                <a:ea typeface="Calibri"/>
                <a:cs typeface="Calibri"/>
                <a:sym typeface="Calibri"/>
              </a:rPr>
              <a:t>), é o nome dado ao sistema de cultivo de plantas sem a necessidade de solo (terra) como meio de crescimento. </a:t>
            </a:r>
            <a:endParaRPr lang="pt-BR" sz="2800" dirty="0">
              <a:solidFill>
                <a:schemeClr val="tx2">
                  <a:lumMod val="50000"/>
                </a:schemeClr>
              </a:solidFill>
              <a:latin typeface="Avenir Next LT Pro" panose="020B0504020202020204" pitchFamily="34" charset="0"/>
              <a:ea typeface="Calibri"/>
              <a:cs typeface="Calibri"/>
              <a:sym typeface="Calibri"/>
            </a:endParaRPr>
          </a:p>
          <a:p>
            <a:pPr marL="0" indent="0">
              <a:buNone/>
            </a:pPr>
            <a:endParaRPr lang="pt-BR" dirty="0">
              <a:solidFill>
                <a:schemeClr val="tx2">
                  <a:lumMod val="50000"/>
                </a:schemeClr>
              </a:solidFill>
              <a:latin typeface="Avenir Next LT Pro" panose="020B0504020202020204" pitchFamily="34" charset="0"/>
            </a:endParaRPr>
          </a:p>
        </p:txBody>
      </p:sp>
      <p:grpSp>
        <p:nvGrpSpPr>
          <p:cNvPr id="7" name="Agrupar 6">
            <a:extLst>
              <a:ext uri="{FF2B5EF4-FFF2-40B4-BE49-F238E27FC236}">
                <a16:creationId xmlns:a16="http://schemas.microsoft.com/office/drawing/2014/main" id="{76B71839-3E20-5A38-F4D0-E2FF3519B5B9}"/>
              </a:ext>
            </a:extLst>
          </p:cNvPr>
          <p:cNvGrpSpPr/>
          <p:nvPr/>
        </p:nvGrpSpPr>
        <p:grpSpPr>
          <a:xfrm>
            <a:off x="2392680" y="3429000"/>
            <a:ext cx="2926080" cy="1905000"/>
            <a:chOff x="1036320" y="3261360"/>
            <a:chExt cx="2926080" cy="1905000"/>
          </a:xfrm>
        </p:grpSpPr>
        <p:sp>
          <p:nvSpPr>
            <p:cNvPr id="4" name="Retângulo: Cantos Arredondados 3">
              <a:extLst>
                <a:ext uri="{FF2B5EF4-FFF2-40B4-BE49-F238E27FC236}">
                  <a16:creationId xmlns:a16="http://schemas.microsoft.com/office/drawing/2014/main" id="{A5DEB9FA-F046-E79B-BF2D-0921F125D464}"/>
                </a:ext>
              </a:extLst>
            </p:cNvPr>
            <p:cNvSpPr/>
            <p:nvPr/>
          </p:nvSpPr>
          <p:spPr>
            <a:xfrm>
              <a:off x="1036320" y="3261360"/>
              <a:ext cx="2926080" cy="1905000"/>
            </a:xfrm>
            <a:prstGeom prst="roundRect">
              <a:avLst>
                <a:gd name="adj" fmla="val 24909"/>
              </a:avLst>
            </a:prstGeom>
            <a:ln w="19050">
              <a:solidFill>
                <a:srgbClr val="736E6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6" name="Gráfico 5" descr="Reproduzir com preenchimento sólido">
              <a:hlinkClick r:id="rId3"/>
              <a:extLst>
                <a:ext uri="{FF2B5EF4-FFF2-40B4-BE49-F238E27FC236}">
                  <a16:creationId xmlns:a16="http://schemas.microsoft.com/office/drawing/2014/main" id="{82CD3F34-CE92-5B16-A30C-C4D496C0304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080260" y="3604068"/>
              <a:ext cx="1078104" cy="1078104"/>
            </a:xfrm>
            <a:prstGeom prst="rect">
              <a:avLst/>
            </a:prstGeom>
          </p:spPr>
        </p:pic>
      </p:grpSp>
      <p:sp>
        <p:nvSpPr>
          <p:cNvPr id="8" name="CaixaDeTexto 7">
            <a:hlinkClick r:id="rId6"/>
            <a:extLst>
              <a:ext uri="{FF2B5EF4-FFF2-40B4-BE49-F238E27FC236}">
                <a16:creationId xmlns:a16="http://schemas.microsoft.com/office/drawing/2014/main" id="{2F896443-C36C-A1C7-5955-9F54B1A78A1C}"/>
              </a:ext>
            </a:extLst>
          </p:cNvPr>
          <p:cNvSpPr txBox="1"/>
          <p:nvPr/>
        </p:nvSpPr>
        <p:spPr>
          <a:xfrm>
            <a:off x="3261360" y="5509068"/>
            <a:ext cx="9069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chemeClr val="accent4"/>
                </a:solidFill>
                <a:latin typeface="Avenir Next LT Pro" panose="020B0504020202020204" pitchFamily="34" charset="0"/>
                <a:hlinkClick r:id="rId3"/>
              </a:rPr>
              <a:t>Parte</a:t>
            </a:r>
            <a:r>
              <a:rPr lang="pt-BR" dirty="0">
                <a:solidFill>
                  <a:schemeClr val="accent4"/>
                </a:solidFill>
                <a:latin typeface="Avenir Next LT Pro" panose="020B0504020202020204" pitchFamily="34" charset="0"/>
              </a:rPr>
              <a:t> 1</a:t>
            </a:r>
          </a:p>
        </p:txBody>
      </p:sp>
      <p:grpSp>
        <p:nvGrpSpPr>
          <p:cNvPr id="9" name="Agrupar 8">
            <a:extLst>
              <a:ext uri="{FF2B5EF4-FFF2-40B4-BE49-F238E27FC236}">
                <a16:creationId xmlns:a16="http://schemas.microsoft.com/office/drawing/2014/main" id="{B265CD69-53F1-5D56-DFE3-F645225D8EB1}"/>
              </a:ext>
            </a:extLst>
          </p:cNvPr>
          <p:cNvGrpSpPr/>
          <p:nvPr/>
        </p:nvGrpSpPr>
        <p:grpSpPr>
          <a:xfrm>
            <a:off x="7010400" y="3429000"/>
            <a:ext cx="2926080" cy="1905000"/>
            <a:chOff x="1036320" y="3261360"/>
            <a:chExt cx="2926080" cy="1905000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10" name="Retângulo: Cantos Arredondados 9">
              <a:extLst>
                <a:ext uri="{FF2B5EF4-FFF2-40B4-BE49-F238E27FC236}">
                  <a16:creationId xmlns:a16="http://schemas.microsoft.com/office/drawing/2014/main" id="{F8809843-75FF-C2FD-1252-BB521961E57E}"/>
                </a:ext>
              </a:extLst>
            </p:cNvPr>
            <p:cNvSpPr/>
            <p:nvPr/>
          </p:nvSpPr>
          <p:spPr>
            <a:xfrm>
              <a:off x="1036320" y="3261360"/>
              <a:ext cx="2926080" cy="1905000"/>
            </a:xfrm>
            <a:prstGeom prst="roundRect">
              <a:avLst>
                <a:gd name="adj" fmla="val 24909"/>
              </a:avLst>
            </a:prstGeom>
            <a:grpFill/>
            <a:ln w="19050">
              <a:solidFill>
                <a:srgbClr val="736E6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pic>
          <p:nvPicPr>
            <p:cNvPr id="11" name="Gráfico 10" descr="Reproduzir com preenchimento sólido">
              <a:hlinkClick r:id="rId7"/>
              <a:extLst>
                <a:ext uri="{FF2B5EF4-FFF2-40B4-BE49-F238E27FC236}">
                  <a16:creationId xmlns:a16="http://schemas.microsoft.com/office/drawing/2014/main" id="{26D29326-6967-FE13-87AC-312C4C882DE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2080260" y="3604068"/>
              <a:ext cx="1078104" cy="1078104"/>
            </a:xfrm>
            <a:prstGeom prst="rect">
              <a:avLst/>
            </a:prstGeom>
          </p:spPr>
        </p:pic>
      </p:grpSp>
      <p:sp>
        <p:nvSpPr>
          <p:cNvPr id="12" name="CaixaDeTexto 11">
            <a:hlinkClick r:id="rId6"/>
            <a:extLst>
              <a:ext uri="{FF2B5EF4-FFF2-40B4-BE49-F238E27FC236}">
                <a16:creationId xmlns:a16="http://schemas.microsoft.com/office/drawing/2014/main" id="{9855DDB8-7615-E204-6520-362D68FB47CC}"/>
              </a:ext>
            </a:extLst>
          </p:cNvPr>
          <p:cNvSpPr txBox="1"/>
          <p:nvPr/>
        </p:nvSpPr>
        <p:spPr>
          <a:xfrm>
            <a:off x="8019950" y="5609722"/>
            <a:ext cx="9069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chemeClr val="accent4"/>
                </a:solidFill>
                <a:latin typeface="Avenir Next LT Pro" panose="020B0504020202020204" pitchFamily="34" charset="0"/>
                <a:hlinkClick r:id="rId7"/>
              </a:rPr>
              <a:t>Parte</a:t>
            </a:r>
            <a:r>
              <a:rPr lang="pt-BR" dirty="0">
                <a:solidFill>
                  <a:schemeClr val="accent4"/>
                </a:solidFill>
                <a:latin typeface="Avenir Next LT Pro" panose="020B05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27722933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ângulo: Cantos Arredondados 11">
            <a:extLst>
              <a:ext uri="{FF2B5EF4-FFF2-40B4-BE49-F238E27FC236}">
                <a16:creationId xmlns:a16="http://schemas.microsoft.com/office/drawing/2014/main" id="{43998802-A60D-3BC6-CD65-E49774FE3F96}"/>
              </a:ext>
            </a:extLst>
          </p:cNvPr>
          <p:cNvSpPr/>
          <p:nvPr/>
        </p:nvSpPr>
        <p:spPr>
          <a:xfrm>
            <a:off x="946060" y="441768"/>
            <a:ext cx="4070555" cy="4542503"/>
          </a:xfrm>
          <a:custGeom>
            <a:avLst/>
            <a:gdLst>
              <a:gd name="connsiteX0" fmla="*/ 0 w 4070555"/>
              <a:gd name="connsiteY0" fmla="*/ 678439 h 4542503"/>
              <a:gd name="connsiteX1" fmla="*/ 678439 w 4070555"/>
              <a:gd name="connsiteY1" fmla="*/ 0 h 4542503"/>
              <a:gd name="connsiteX2" fmla="*/ 1329721 w 4070555"/>
              <a:gd name="connsiteY2" fmla="*/ 0 h 4542503"/>
              <a:gd name="connsiteX3" fmla="*/ 1926730 w 4070555"/>
              <a:gd name="connsiteY3" fmla="*/ 0 h 4542503"/>
              <a:gd name="connsiteX4" fmla="*/ 2659423 w 4070555"/>
              <a:gd name="connsiteY4" fmla="*/ 0 h 4542503"/>
              <a:gd name="connsiteX5" fmla="*/ 3392116 w 4070555"/>
              <a:gd name="connsiteY5" fmla="*/ 0 h 4542503"/>
              <a:gd name="connsiteX6" fmla="*/ 4070555 w 4070555"/>
              <a:gd name="connsiteY6" fmla="*/ 678439 h 4542503"/>
              <a:gd name="connsiteX7" fmla="*/ 4070555 w 4070555"/>
              <a:gd name="connsiteY7" fmla="*/ 1379277 h 4542503"/>
              <a:gd name="connsiteX8" fmla="*/ 4070555 w 4070555"/>
              <a:gd name="connsiteY8" fmla="*/ 1920833 h 4542503"/>
              <a:gd name="connsiteX9" fmla="*/ 4070555 w 4070555"/>
              <a:gd name="connsiteY9" fmla="*/ 2557958 h 4542503"/>
              <a:gd name="connsiteX10" fmla="*/ 4070555 w 4070555"/>
              <a:gd name="connsiteY10" fmla="*/ 3226939 h 4542503"/>
              <a:gd name="connsiteX11" fmla="*/ 4070555 w 4070555"/>
              <a:gd name="connsiteY11" fmla="*/ 3864064 h 4542503"/>
              <a:gd name="connsiteX12" fmla="*/ 3392116 w 4070555"/>
              <a:gd name="connsiteY12" fmla="*/ 4542503 h 4542503"/>
              <a:gd name="connsiteX13" fmla="*/ 2686560 w 4070555"/>
              <a:gd name="connsiteY13" fmla="*/ 4542503 h 4542503"/>
              <a:gd name="connsiteX14" fmla="*/ 2008141 w 4070555"/>
              <a:gd name="connsiteY14" fmla="*/ 4542503 h 4542503"/>
              <a:gd name="connsiteX15" fmla="*/ 1356858 w 4070555"/>
              <a:gd name="connsiteY15" fmla="*/ 4542503 h 4542503"/>
              <a:gd name="connsiteX16" fmla="*/ 678439 w 4070555"/>
              <a:gd name="connsiteY16" fmla="*/ 4542503 h 4542503"/>
              <a:gd name="connsiteX17" fmla="*/ 0 w 4070555"/>
              <a:gd name="connsiteY17" fmla="*/ 3864064 h 4542503"/>
              <a:gd name="connsiteX18" fmla="*/ 0 w 4070555"/>
              <a:gd name="connsiteY18" fmla="*/ 3258795 h 4542503"/>
              <a:gd name="connsiteX19" fmla="*/ 0 w 4070555"/>
              <a:gd name="connsiteY19" fmla="*/ 2621670 h 4542503"/>
              <a:gd name="connsiteX20" fmla="*/ 0 w 4070555"/>
              <a:gd name="connsiteY20" fmla="*/ 2048258 h 4542503"/>
              <a:gd name="connsiteX21" fmla="*/ 0 w 4070555"/>
              <a:gd name="connsiteY21" fmla="*/ 1506701 h 4542503"/>
              <a:gd name="connsiteX22" fmla="*/ 0 w 4070555"/>
              <a:gd name="connsiteY22" fmla="*/ 678439 h 4542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070555" h="4542503" fill="none" extrusionOk="0">
                <a:moveTo>
                  <a:pt x="0" y="678439"/>
                </a:moveTo>
                <a:cubicBezTo>
                  <a:pt x="71152" y="293721"/>
                  <a:pt x="332824" y="32831"/>
                  <a:pt x="678439" y="0"/>
                </a:cubicBezTo>
                <a:cubicBezTo>
                  <a:pt x="857596" y="1775"/>
                  <a:pt x="1171261" y="17550"/>
                  <a:pt x="1329721" y="0"/>
                </a:cubicBezTo>
                <a:cubicBezTo>
                  <a:pt x="1488181" y="-17550"/>
                  <a:pt x="1751301" y="15844"/>
                  <a:pt x="1926730" y="0"/>
                </a:cubicBezTo>
                <a:cubicBezTo>
                  <a:pt x="2102159" y="-15844"/>
                  <a:pt x="2392252" y="-13901"/>
                  <a:pt x="2659423" y="0"/>
                </a:cubicBezTo>
                <a:cubicBezTo>
                  <a:pt x="2926594" y="13901"/>
                  <a:pt x="3210717" y="-20407"/>
                  <a:pt x="3392116" y="0"/>
                </a:cubicBezTo>
                <a:cubicBezTo>
                  <a:pt x="3731294" y="10225"/>
                  <a:pt x="4146405" y="310718"/>
                  <a:pt x="4070555" y="678439"/>
                </a:cubicBezTo>
                <a:cubicBezTo>
                  <a:pt x="4044496" y="1007430"/>
                  <a:pt x="4063624" y="1050849"/>
                  <a:pt x="4070555" y="1379277"/>
                </a:cubicBezTo>
                <a:cubicBezTo>
                  <a:pt x="4077486" y="1707705"/>
                  <a:pt x="4097267" y="1786262"/>
                  <a:pt x="4070555" y="1920833"/>
                </a:cubicBezTo>
                <a:cubicBezTo>
                  <a:pt x="4043843" y="2055404"/>
                  <a:pt x="4053678" y="2312759"/>
                  <a:pt x="4070555" y="2557958"/>
                </a:cubicBezTo>
                <a:cubicBezTo>
                  <a:pt x="4087432" y="2803157"/>
                  <a:pt x="4076337" y="2973889"/>
                  <a:pt x="4070555" y="3226939"/>
                </a:cubicBezTo>
                <a:cubicBezTo>
                  <a:pt x="4064773" y="3479989"/>
                  <a:pt x="4088834" y="3673932"/>
                  <a:pt x="4070555" y="3864064"/>
                </a:cubicBezTo>
                <a:cubicBezTo>
                  <a:pt x="4026993" y="4308204"/>
                  <a:pt x="3806316" y="4495695"/>
                  <a:pt x="3392116" y="4542503"/>
                </a:cubicBezTo>
                <a:cubicBezTo>
                  <a:pt x="3068372" y="4569731"/>
                  <a:pt x="2913306" y="4564950"/>
                  <a:pt x="2686560" y="4542503"/>
                </a:cubicBezTo>
                <a:cubicBezTo>
                  <a:pt x="2459814" y="4520056"/>
                  <a:pt x="2318319" y="4567828"/>
                  <a:pt x="2008141" y="4542503"/>
                </a:cubicBezTo>
                <a:cubicBezTo>
                  <a:pt x="1697963" y="4517178"/>
                  <a:pt x="1537658" y="4551092"/>
                  <a:pt x="1356858" y="4542503"/>
                </a:cubicBezTo>
                <a:cubicBezTo>
                  <a:pt x="1176058" y="4533914"/>
                  <a:pt x="839400" y="4556476"/>
                  <a:pt x="678439" y="4542503"/>
                </a:cubicBezTo>
                <a:cubicBezTo>
                  <a:pt x="345715" y="4570725"/>
                  <a:pt x="-15439" y="4215183"/>
                  <a:pt x="0" y="3864064"/>
                </a:cubicBezTo>
                <a:cubicBezTo>
                  <a:pt x="21617" y="3584702"/>
                  <a:pt x="27371" y="3549978"/>
                  <a:pt x="0" y="3258795"/>
                </a:cubicBezTo>
                <a:cubicBezTo>
                  <a:pt x="-27371" y="2967612"/>
                  <a:pt x="9165" y="2860494"/>
                  <a:pt x="0" y="2621670"/>
                </a:cubicBezTo>
                <a:cubicBezTo>
                  <a:pt x="-9165" y="2382846"/>
                  <a:pt x="-18463" y="2305413"/>
                  <a:pt x="0" y="2048258"/>
                </a:cubicBezTo>
                <a:cubicBezTo>
                  <a:pt x="18463" y="1791103"/>
                  <a:pt x="1733" y="1754500"/>
                  <a:pt x="0" y="1506701"/>
                </a:cubicBezTo>
                <a:cubicBezTo>
                  <a:pt x="-1733" y="1258902"/>
                  <a:pt x="31286" y="908218"/>
                  <a:pt x="0" y="678439"/>
                </a:cubicBezTo>
                <a:close/>
              </a:path>
              <a:path w="4070555" h="4542503" stroke="0" extrusionOk="0">
                <a:moveTo>
                  <a:pt x="0" y="678439"/>
                </a:moveTo>
                <a:cubicBezTo>
                  <a:pt x="48204" y="249506"/>
                  <a:pt x="275900" y="17113"/>
                  <a:pt x="678439" y="0"/>
                </a:cubicBezTo>
                <a:cubicBezTo>
                  <a:pt x="905502" y="-13193"/>
                  <a:pt x="1047205" y="-18797"/>
                  <a:pt x="1356858" y="0"/>
                </a:cubicBezTo>
                <a:cubicBezTo>
                  <a:pt x="1666511" y="18797"/>
                  <a:pt x="1815846" y="22891"/>
                  <a:pt x="2089551" y="0"/>
                </a:cubicBezTo>
                <a:cubicBezTo>
                  <a:pt x="2363256" y="-22891"/>
                  <a:pt x="2511897" y="14810"/>
                  <a:pt x="2740834" y="0"/>
                </a:cubicBezTo>
                <a:cubicBezTo>
                  <a:pt x="2969771" y="-14810"/>
                  <a:pt x="3124304" y="6219"/>
                  <a:pt x="3392116" y="0"/>
                </a:cubicBezTo>
                <a:cubicBezTo>
                  <a:pt x="3811522" y="60854"/>
                  <a:pt x="4098617" y="279746"/>
                  <a:pt x="4070555" y="678439"/>
                </a:cubicBezTo>
                <a:cubicBezTo>
                  <a:pt x="4075537" y="970114"/>
                  <a:pt x="4070114" y="996261"/>
                  <a:pt x="4070555" y="1283708"/>
                </a:cubicBezTo>
                <a:cubicBezTo>
                  <a:pt x="4070996" y="1571155"/>
                  <a:pt x="4055054" y="1715993"/>
                  <a:pt x="4070555" y="1857120"/>
                </a:cubicBezTo>
                <a:cubicBezTo>
                  <a:pt x="4086056" y="1998247"/>
                  <a:pt x="4076031" y="2392336"/>
                  <a:pt x="4070555" y="2557958"/>
                </a:cubicBezTo>
                <a:cubicBezTo>
                  <a:pt x="4065079" y="2723580"/>
                  <a:pt x="4061163" y="2982375"/>
                  <a:pt x="4070555" y="3163227"/>
                </a:cubicBezTo>
                <a:cubicBezTo>
                  <a:pt x="4079947" y="3344079"/>
                  <a:pt x="4092140" y="3525623"/>
                  <a:pt x="4070555" y="3864064"/>
                </a:cubicBezTo>
                <a:cubicBezTo>
                  <a:pt x="4110118" y="4197805"/>
                  <a:pt x="3768797" y="4520984"/>
                  <a:pt x="3392116" y="4542503"/>
                </a:cubicBezTo>
                <a:cubicBezTo>
                  <a:pt x="3174447" y="4567362"/>
                  <a:pt x="2910251" y="4561076"/>
                  <a:pt x="2713697" y="4542503"/>
                </a:cubicBezTo>
                <a:cubicBezTo>
                  <a:pt x="2517143" y="4523930"/>
                  <a:pt x="2323651" y="4565263"/>
                  <a:pt x="2035278" y="4542503"/>
                </a:cubicBezTo>
                <a:cubicBezTo>
                  <a:pt x="1746905" y="4519743"/>
                  <a:pt x="1670711" y="4541731"/>
                  <a:pt x="1438269" y="4542503"/>
                </a:cubicBezTo>
                <a:cubicBezTo>
                  <a:pt x="1205827" y="4543275"/>
                  <a:pt x="991012" y="4515145"/>
                  <a:pt x="678439" y="4542503"/>
                </a:cubicBezTo>
                <a:cubicBezTo>
                  <a:pt x="274143" y="4462167"/>
                  <a:pt x="-9146" y="4324108"/>
                  <a:pt x="0" y="3864064"/>
                </a:cubicBezTo>
                <a:cubicBezTo>
                  <a:pt x="29004" y="3660120"/>
                  <a:pt x="15869" y="3472271"/>
                  <a:pt x="0" y="3195083"/>
                </a:cubicBezTo>
                <a:cubicBezTo>
                  <a:pt x="-15869" y="2917895"/>
                  <a:pt x="-32472" y="2810862"/>
                  <a:pt x="0" y="2494245"/>
                </a:cubicBezTo>
                <a:cubicBezTo>
                  <a:pt x="32472" y="2177628"/>
                  <a:pt x="-62" y="2158454"/>
                  <a:pt x="0" y="1952689"/>
                </a:cubicBezTo>
                <a:cubicBezTo>
                  <a:pt x="62" y="1746924"/>
                  <a:pt x="18151" y="1601955"/>
                  <a:pt x="0" y="1411133"/>
                </a:cubicBezTo>
                <a:cubicBezTo>
                  <a:pt x="-18151" y="1220311"/>
                  <a:pt x="-16132" y="927674"/>
                  <a:pt x="0" y="678439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extLst>
              <a:ext uri="{C807C97D-BFC1-408E-A445-0C87EB9F89A2}">
                <ask:lineSketchStyleProps xmlns:ask="http://schemas.microsoft.com/office/drawing/2018/sketchyshapes" sd="229667523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br>
              <a:rPr lang="pt-BR" b="1" dirty="0">
                <a:solidFill>
                  <a:schemeClr val="accent4">
                    <a:lumMod val="95000"/>
                    <a:lumOff val="5000"/>
                  </a:schemeClr>
                </a:solidFill>
                <a:latin typeface="Monaco" panose="020B0500000000000000" pitchFamily="34" charset="0"/>
                <a:cs typeface="Tahoma" pitchFamily="34" charset="0"/>
              </a:rPr>
            </a:br>
            <a:r>
              <a:rPr lang="pt-BR" b="1" dirty="0">
                <a:solidFill>
                  <a:schemeClr val="accent4">
                    <a:lumMod val="95000"/>
                    <a:lumOff val="5000"/>
                  </a:schemeClr>
                </a:solidFill>
                <a:latin typeface="Monaco" panose="020B0500000000000000" pitchFamily="34" charset="0"/>
                <a:cs typeface="Tahoma" pitchFamily="34" charset="0"/>
              </a:rPr>
              <a:t>A fisiologia vegetal é a parte da biologia que estuda o funcionamento do organismo das plantas, que inclui: a nutrição vegetal, o crescimento, a ação dos hormônios  vegetais e a floração.</a:t>
            </a:r>
            <a:br>
              <a:rPr lang="pt-BR" b="1" dirty="0">
                <a:solidFill>
                  <a:schemeClr val="accent4">
                    <a:lumMod val="95000"/>
                    <a:lumOff val="5000"/>
                  </a:schemeClr>
                </a:solidFill>
                <a:latin typeface="Monaco" panose="020B0500000000000000" pitchFamily="34" charset="0"/>
                <a:cs typeface="Tahoma" pitchFamily="34" charset="0"/>
              </a:rPr>
            </a:br>
            <a:endParaRPr lang="pt-BR" b="1" dirty="0">
              <a:solidFill>
                <a:schemeClr val="accent4">
                  <a:lumMod val="95000"/>
                  <a:lumOff val="5000"/>
                </a:schemeClr>
              </a:solidFill>
              <a:latin typeface="Monaco" panose="020B0500000000000000" pitchFamily="34" charset="0"/>
              <a:cs typeface="Tahoma" pitchFamily="34" charset="0"/>
            </a:endParaRPr>
          </a:p>
          <a:p>
            <a:pPr algn="ctr"/>
            <a:r>
              <a:rPr lang="pt-BR" sz="1800" b="1" dirty="0">
                <a:solidFill>
                  <a:schemeClr val="accent4">
                    <a:lumMod val="95000"/>
                    <a:lumOff val="5000"/>
                  </a:schemeClr>
                </a:solidFill>
                <a:latin typeface="Monaco" panose="020B0500000000000000" pitchFamily="34" charset="0"/>
                <a:cs typeface="Tahoma" pitchFamily="34" charset="0"/>
              </a:rPr>
              <a:t>Vamos focar aqui no transporte e nutrição!</a:t>
            </a:r>
            <a:br>
              <a:rPr lang="pt-BR" sz="1800" b="1" dirty="0">
                <a:solidFill>
                  <a:schemeClr val="accent4">
                    <a:lumMod val="95000"/>
                    <a:lumOff val="5000"/>
                  </a:schemeClr>
                </a:solidFill>
                <a:latin typeface="Monaco" panose="020B0500000000000000" pitchFamily="34" charset="0"/>
                <a:cs typeface="Tahoma" pitchFamily="34" charset="0"/>
              </a:rPr>
            </a:br>
            <a:br>
              <a:rPr lang="pt-BR" sz="1800" b="1" dirty="0">
                <a:solidFill>
                  <a:schemeClr val="accent4">
                    <a:lumMod val="95000"/>
                    <a:lumOff val="5000"/>
                  </a:schemeClr>
                </a:solidFill>
                <a:latin typeface="Monaco" panose="020B0500000000000000" pitchFamily="34" charset="0"/>
                <a:cs typeface="Tahoma" pitchFamily="34" charset="0"/>
              </a:rPr>
            </a:br>
            <a:r>
              <a:rPr lang="pt-BR" sz="1800" b="1" dirty="0">
                <a:solidFill>
                  <a:schemeClr val="accent4">
                    <a:lumMod val="95000"/>
                    <a:lumOff val="5000"/>
                  </a:schemeClr>
                </a:solidFill>
                <a:latin typeface="Monaco" panose="020B0500000000000000" pitchFamily="34" charset="0"/>
                <a:cs typeface="Tahoma" pitchFamily="34" charset="0"/>
              </a:rPr>
              <a:t>Temos uma aula a parte de Hormônios vegetais</a:t>
            </a:r>
          </a:p>
          <a:p>
            <a:pPr algn="ctr"/>
            <a:endParaRPr lang="pt-BR" b="1" dirty="0">
              <a:solidFill>
                <a:schemeClr val="accent4">
                  <a:lumMod val="95000"/>
                  <a:lumOff val="5000"/>
                </a:schemeClr>
              </a:solidFill>
              <a:latin typeface="Monaco" panose="020B0500000000000000" pitchFamily="34" charset="0"/>
            </a:endParaRP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3ACF2ABA-E894-9EB5-DD61-A5127C21B1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82845" y="4470400"/>
            <a:ext cx="9144000" cy="2387600"/>
          </a:xfrm>
        </p:spPr>
        <p:txBody>
          <a:bodyPr/>
          <a:lstStyle/>
          <a:p>
            <a:r>
              <a:rPr lang="pt-BR" dirty="0">
                <a:solidFill>
                  <a:schemeClr val="tx2">
                    <a:lumMod val="50000"/>
                  </a:schemeClr>
                </a:solidFill>
                <a:latin typeface="Daft Brush" panose="02000503000000000000" pitchFamily="50" charset="0"/>
              </a:rPr>
              <a:t>FISIOLOGIA VEGETAL:</a:t>
            </a:r>
            <a:br>
              <a:rPr lang="pt-BR" dirty="0">
                <a:solidFill>
                  <a:schemeClr val="tx2">
                    <a:lumMod val="50000"/>
                  </a:schemeClr>
                </a:solidFill>
                <a:latin typeface="Daft Brush" panose="02000503000000000000" pitchFamily="50" charset="0"/>
              </a:rPr>
            </a:br>
            <a:r>
              <a:rPr lang="pt-BR" dirty="0">
                <a:solidFill>
                  <a:schemeClr val="tx2">
                    <a:lumMod val="50000"/>
                  </a:schemeClr>
                </a:solidFill>
                <a:latin typeface="Daft Brush" panose="02000503000000000000" pitchFamily="50" charset="0"/>
              </a:rPr>
              <a:t>TRANSPORTE E NUTRIÇÃO</a:t>
            </a:r>
          </a:p>
        </p:txBody>
      </p:sp>
      <p:pic>
        <p:nvPicPr>
          <p:cNvPr id="10" name="Gráfico 9" descr="Na mosca com preenchimento sólido">
            <a:extLst>
              <a:ext uri="{FF2B5EF4-FFF2-40B4-BE49-F238E27FC236}">
                <a16:creationId xmlns:a16="http://schemas.microsoft.com/office/drawing/2014/main" id="{7CE9E756-6AF5-E9A7-BF95-6A615A4F8B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09473" y="2713019"/>
            <a:ext cx="1214284" cy="1214284"/>
          </a:xfrm>
          <a:prstGeom prst="rect">
            <a:avLst/>
          </a:prstGeom>
        </p:spPr>
      </p:pic>
      <p:pic>
        <p:nvPicPr>
          <p:cNvPr id="18" name="Imagem 17" descr="Desenho de uma flor&#10;&#10;Descrição gerada automaticamente com confiança média">
            <a:extLst>
              <a:ext uri="{FF2B5EF4-FFF2-40B4-BE49-F238E27FC236}">
                <a16:creationId xmlns:a16="http://schemas.microsoft.com/office/drawing/2014/main" id="{C643C98A-C302-421E-7749-1453A8F30C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1837" y="677741"/>
            <a:ext cx="4070555" cy="4070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0089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EF9E3D5F-CD0E-5B17-1CD8-887AC65D9A12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0" y="1825625"/>
            <a:ext cx="10759440" cy="38985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0" i="0" dirty="0">
                <a:solidFill>
                  <a:schemeClr val="accent4"/>
                </a:solidFill>
                <a:effectLst/>
                <a:latin typeface="Arial Nova" panose="020B0504020202020204" pitchFamily="34" charset="0"/>
              </a:rPr>
              <a:t>AMABIS, José Mariano; MARTHO, Gilberto Rodrigues. Biologia moderna. </a:t>
            </a:r>
            <a:r>
              <a:rPr lang="pt-BR" b="1" i="0" dirty="0">
                <a:solidFill>
                  <a:schemeClr val="accent4"/>
                </a:solidFill>
                <a:effectLst/>
                <a:latin typeface="Arial Nova" panose="020B0504020202020204" pitchFamily="34" charset="0"/>
              </a:rPr>
              <a:t>São Paulo, SP: Moderna</a:t>
            </a:r>
            <a:r>
              <a:rPr lang="pt-BR" b="0" i="0" dirty="0">
                <a:solidFill>
                  <a:schemeClr val="accent4"/>
                </a:solidFill>
                <a:effectLst/>
                <a:latin typeface="Arial Nova" panose="020B0504020202020204" pitchFamily="34" charset="0"/>
              </a:rPr>
              <a:t>, 2016</a:t>
            </a:r>
          </a:p>
          <a:p>
            <a:endParaRPr lang="pt-BR" sz="1800" b="0" i="0" dirty="0">
              <a:solidFill>
                <a:schemeClr val="accent4"/>
              </a:solidFill>
              <a:effectLst/>
              <a:latin typeface="Arial Nova" panose="020B0504020202020204" pitchFamily="34" charset="0"/>
              <a:cs typeface="Arial"/>
            </a:endParaRPr>
          </a:p>
          <a:p>
            <a:r>
              <a:rPr lang="pt-BR" dirty="0">
                <a:solidFill>
                  <a:schemeClr val="accent4"/>
                </a:solidFill>
                <a:latin typeface="Arial Nova" panose="020B0504020202020204" pitchFamily="34" charset="0"/>
                <a:cs typeface="Arial"/>
              </a:rPr>
              <a:t>BERNOULLI, 2ª SÉRIE – VOL 4 – COLEÇÃO 2020</a:t>
            </a:r>
          </a:p>
          <a:p>
            <a:endParaRPr lang="pt-BR" sz="1800" b="0" i="0" dirty="0">
              <a:solidFill>
                <a:schemeClr val="accent4"/>
              </a:solidFill>
              <a:effectLst/>
              <a:latin typeface="Arial Nova" panose="020B0504020202020204" pitchFamily="34" charset="0"/>
              <a:cs typeface="Arial"/>
            </a:endParaRPr>
          </a:p>
          <a:p>
            <a:r>
              <a:rPr lang="pt-BR" sz="1800" b="0" i="0" dirty="0">
                <a:solidFill>
                  <a:schemeClr val="accent4"/>
                </a:solidFill>
                <a:effectLst/>
                <a:latin typeface="Arial Nova" panose="020B0504020202020204" pitchFamily="34" charset="0"/>
                <a:cs typeface="Arial"/>
              </a:rPr>
              <a:t>REECE, Jane B. et al. </a:t>
            </a:r>
            <a:r>
              <a:rPr lang="pt-BR" sz="1800" b="1" i="0" dirty="0">
                <a:solidFill>
                  <a:schemeClr val="accent4"/>
                </a:solidFill>
                <a:effectLst/>
                <a:latin typeface="Arial Nova" panose="020B0504020202020204" pitchFamily="34" charset="0"/>
                <a:cs typeface="Arial"/>
              </a:rPr>
              <a:t>Biologia de Campbell</a:t>
            </a:r>
            <a:r>
              <a:rPr lang="pt-BR" sz="1800" b="0" i="0" dirty="0">
                <a:solidFill>
                  <a:schemeClr val="accent4"/>
                </a:solidFill>
                <a:effectLst/>
                <a:latin typeface="Arial Nova" panose="020B0504020202020204" pitchFamily="34" charset="0"/>
                <a:cs typeface="Arial"/>
              </a:rPr>
              <a:t>. Artmed Editora, 2019.</a:t>
            </a:r>
          </a:p>
          <a:p>
            <a:endParaRPr lang="pt-BR" sz="1800" dirty="0">
              <a:solidFill>
                <a:schemeClr val="accent4"/>
              </a:solidFill>
              <a:latin typeface="Arial Nova" panose="020B0504020202020204" pitchFamily="34" charset="0"/>
              <a:cs typeface="Arial"/>
            </a:endParaRPr>
          </a:p>
          <a:p>
            <a:r>
              <a:rPr lang="pt-BR" sz="1800" dirty="0">
                <a:solidFill>
                  <a:schemeClr val="accent4"/>
                </a:solidFill>
                <a:latin typeface="Arial Nova" panose="020B0504020202020204" pitchFamily="34" charset="0"/>
                <a:cs typeface="Arial"/>
                <a:hlinkClick r:id="rId2"/>
              </a:rPr>
              <a:t>https://www.britannica.com/plant/angiosperm/Organization-of-the-vascular-tissue</a:t>
            </a:r>
            <a:endParaRPr lang="pt-BR" sz="1800" dirty="0">
              <a:solidFill>
                <a:schemeClr val="accent4"/>
              </a:solidFill>
              <a:latin typeface="Arial Nova" panose="020B0504020202020204" pitchFamily="34" charset="0"/>
              <a:cs typeface="Arial"/>
            </a:endParaRPr>
          </a:p>
          <a:p>
            <a:br>
              <a:rPr lang="pt-BR" sz="1800" dirty="0">
                <a:solidFill>
                  <a:schemeClr val="accent4"/>
                </a:solidFill>
                <a:latin typeface="Arial Nova" panose="020B0504020202020204" pitchFamily="34" charset="0"/>
                <a:cs typeface="Arial"/>
              </a:rPr>
            </a:br>
            <a:endParaRPr lang="pt-BR" sz="1800" dirty="0">
              <a:solidFill>
                <a:schemeClr val="accent4"/>
              </a:solidFill>
              <a:latin typeface="Arial Nova" panose="020B0504020202020204" pitchFamily="34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056055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52;gc7d5947fb6_0_21">
            <a:extLst>
              <a:ext uri="{FF2B5EF4-FFF2-40B4-BE49-F238E27FC236}">
                <a16:creationId xmlns:a16="http://schemas.microsoft.com/office/drawing/2014/main" id="{A726702C-B769-F7CF-D696-6E7D7CDD864F}"/>
              </a:ext>
            </a:extLst>
          </p:cNvPr>
          <p:cNvSpPr txBox="1"/>
          <p:nvPr/>
        </p:nvSpPr>
        <p:spPr>
          <a:xfrm>
            <a:off x="692800" y="720275"/>
            <a:ext cx="9493616" cy="7694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3800" b="1" i="0" u="none" strike="noStrike" cap="none" dirty="0">
                <a:solidFill>
                  <a:schemeClr val="tx2">
                    <a:lumMod val="50000"/>
                  </a:schemeClr>
                </a:solidFill>
                <a:latin typeface="Daft Brush" panose="02000503000000000000" pitchFamily="50" charset="0"/>
                <a:ea typeface="Calibri"/>
                <a:cs typeface="Calibri"/>
                <a:sym typeface="Calibri"/>
              </a:rPr>
              <a:t>Elementos químicos essenciais às plantas</a:t>
            </a:r>
            <a:endParaRPr sz="3800" b="1" i="0" u="none" strike="noStrike" cap="none" dirty="0">
              <a:solidFill>
                <a:schemeClr val="tx2">
                  <a:lumMod val="50000"/>
                </a:schemeClr>
              </a:solidFill>
              <a:latin typeface="Daft Brush" panose="02000503000000000000" pitchFamily="50" charset="0"/>
              <a:ea typeface="Arial"/>
              <a:cs typeface="Arial"/>
              <a:sym typeface="Arial"/>
            </a:endParaRPr>
          </a:p>
        </p:txBody>
      </p:sp>
      <p:graphicFrame>
        <p:nvGraphicFramePr>
          <p:cNvPr id="6" name="Tabela 5">
            <a:extLst>
              <a:ext uri="{FF2B5EF4-FFF2-40B4-BE49-F238E27FC236}">
                <a16:creationId xmlns:a16="http://schemas.microsoft.com/office/drawing/2014/main" id="{4484B99F-A8C6-FD02-2552-7E1A2D6BD9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545858"/>
              </p:ext>
            </p:extLst>
          </p:nvPr>
        </p:nvGraphicFramePr>
        <p:xfrm>
          <a:off x="839104" y="2175688"/>
          <a:ext cx="4643470" cy="3380760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23217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217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3065">
                <a:tc>
                  <a:txBody>
                    <a:bodyPr/>
                    <a:lstStyle/>
                    <a:p>
                      <a:pPr algn="ctr"/>
                      <a:r>
                        <a:rPr lang="pt-BR" sz="2000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Macronutrientes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Micronutrientes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3065">
                <a:tc>
                  <a:txBody>
                    <a:bodyPr/>
                    <a:lstStyle/>
                    <a:p>
                      <a:r>
                        <a:rPr lang="pt-BR" sz="1800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Hidrogênio</a:t>
                      </a:r>
                      <a:r>
                        <a:rPr lang="pt-BR" sz="1800" baseline="0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 (H)</a:t>
                      </a:r>
                      <a:endParaRPr lang="pt-BR" sz="1800" dirty="0"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800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Cloro (Cl)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3065">
                <a:tc>
                  <a:txBody>
                    <a:bodyPr/>
                    <a:lstStyle/>
                    <a:p>
                      <a:r>
                        <a:rPr lang="pt-BR" sz="1800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Carbono (C)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800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Ferro (Fe)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3065">
                <a:tc>
                  <a:txBody>
                    <a:bodyPr/>
                    <a:lstStyle/>
                    <a:p>
                      <a:r>
                        <a:rPr lang="pt-BR" sz="1800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Oxigênio</a:t>
                      </a:r>
                      <a:r>
                        <a:rPr lang="pt-BR" sz="1800" baseline="0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 (O)</a:t>
                      </a:r>
                      <a:endParaRPr lang="pt-BR" sz="1800" dirty="0"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800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Boro (B)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3065">
                <a:tc>
                  <a:txBody>
                    <a:bodyPr/>
                    <a:lstStyle/>
                    <a:p>
                      <a:r>
                        <a:rPr lang="pt-BR" sz="1800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Nitrogênio (N)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800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Manganês (Mn)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3065">
                <a:tc>
                  <a:txBody>
                    <a:bodyPr/>
                    <a:lstStyle/>
                    <a:p>
                      <a:r>
                        <a:rPr lang="pt-BR" sz="1800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Fósforo (P)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800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Sódio (Na)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3065">
                <a:tc>
                  <a:txBody>
                    <a:bodyPr/>
                    <a:lstStyle/>
                    <a:p>
                      <a:r>
                        <a:rPr lang="pt-BR" sz="1800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Cálcio (Ca)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800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Zinco (Zn)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3065">
                <a:tc>
                  <a:txBody>
                    <a:bodyPr/>
                    <a:lstStyle/>
                    <a:p>
                      <a:r>
                        <a:rPr lang="pt-BR" sz="1800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Magnésio (</a:t>
                      </a:r>
                      <a:r>
                        <a:rPr lang="pt-BR" sz="1800" dirty="0" err="1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Mg</a:t>
                      </a:r>
                      <a:r>
                        <a:rPr lang="pt-BR" sz="1800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800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Cobre (Cu)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3065">
                <a:tc>
                  <a:txBody>
                    <a:bodyPr/>
                    <a:lstStyle/>
                    <a:p>
                      <a:r>
                        <a:rPr lang="pt-BR" sz="1800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Potássio (K)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800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Níquel (</a:t>
                      </a:r>
                      <a:r>
                        <a:rPr lang="pt-BR" sz="1800" dirty="0" err="1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Ni</a:t>
                      </a:r>
                      <a:r>
                        <a:rPr lang="pt-BR" sz="1800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7" name="CaixaDeTexto 6">
            <a:extLst>
              <a:ext uri="{FF2B5EF4-FFF2-40B4-BE49-F238E27FC236}">
                <a16:creationId xmlns:a16="http://schemas.microsoft.com/office/drawing/2014/main" id="{484D9A76-86BD-CB69-74C9-8D76196766D6}"/>
              </a:ext>
            </a:extLst>
          </p:cNvPr>
          <p:cNvSpPr txBox="1"/>
          <p:nvPr/>
        </p:nvSpPr>
        <p:spPr>
          <a:xfrm>
            <a:off x="6382512" y="5327169"/>
            <a:ext cx="52974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chemeClr val="accent6">
                    <a:lumMod val="75000"/>
                  </a:schemeClr>
                </a:solidFill>
                <a:latin typeface="Avenir Next LT Pro" panose="020B0504020202020204" pitchFamily="34" charset="0"/>
              </a:rPr>
              <a:t>EXISTE TODO UM ESTUDO  COM RELAÇÃO A COLORAÇÃO DAS FOLHAS E A DEFICIÊNCIA NUTRICIONAL!</a:t>
            </a:r>
          </a:p>
        </p:txBody>
      </p:sp>
      <p:pic>
        <p:nvPicPr>
          <p:cNvPr id="9" name="Imagem 8" descr="Uma imagem contendo verde&#10;&#10;Descrição gerada automaticamente">
            <a:extLst>
              <a:ext uri="{FF2B5EF4-FFF2-40B4-BE49-F238E27FC236}">
                <a16:creationId xmlns:a16="http://schemas.microsoft.com/office/drawing/2014/main" id="{34F58604-F9AC-9AD0-3BC9-817AA7FA2C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9728" y="914188"/>
            <a:ext cx="4773168" cy="477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1654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3E534CA-C404-F09B-6B7C-9DE896EB2B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5532437"/>
            <a:ext cx="10515600" cy="1325563"/>
          </a:xfrm>
        </p:spPr>
        <p:txBody>
          <a:bodyPr>
            <a:normAutofit/>
          </a:bodyPr>
          <a:lstStyle/>
          <a:p>
            <a:r>
              <a:rPr lang="pt-BR" sz="3800" dirty="0">
                <a:solidFill>
                  <a:schemeClr val="tx2">
                    <a:lumMod val="50000"/>
                  </a:schemeClr>
                </a:solidFill>
                <a:latin typeface="Daft Brush" panose="02000503000000000000" pitchFamily="50" charset="0"/>
              </a:rPr>
              <a:t>Alguns destaques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4367609B-81BE-5458-77A3-2B80F5817CD1}"/>
              </a:ext>
            </a:extLst>
          </p:cNvPr>
          <p:cNvSpPr/>
          <p:nvPr/>
        </p:nvSpPr>
        <p:spPr>
          <a:xfrm>
            <a:off x="4747846" y="539262"/>
            <a:ext cx="2168770" cy="164123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76AE29EA-B781-E37A-B72A-672F0CB98C1B}"/>
              </a:ext>
            </a:extLst>
          </p:cNvPr>
          <p:cNvSpPr/>
          <p:nvPr/>
        </p:nvSpPr>
        <p:spPr>
          <a:xfrm>
            <a:off x="6916616" y="539261"/>
            <a:ext cx="3821722" cy="16412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86F3434C-848D-8C01-F41A-EE4080F155E3}"/>
              </a:ext>
            </a:extLst>
          </p:cNvPr>
          <p:cNvSpPr/>
          <p:nvPr/>
        </p:nvSpPr>
        <p:spPr>
          <a:xfrm>
            <a:off x="4747846" y="4255477"/>
            <a:ext cx="2168770" cy="164123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365BB095-6E02-2B1A-9E53-FE33473B59DC}"/>
              </a:ext>
            </a:extLst>
          </p:cNvPr>
          <p:cNvSpPr/>
          <p:nvPr/>
        </p:nvSpPr>
        <p:spPr>
          <a:xfrm>
            <a:off x="6916616" y="4267198"/>
            <a:ext cx="3821722" cy="16412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6EF81C9B-BE3F-C582-DD1D-1367422A0644}"/>
              </a:ext>
            </a:extLst>
          </p:cNvPr>
          <p:cNvSpPr/>
          <p:nvPr/>
        </p:nvSpPr>
        <p:spPr>
          <a:xfrm>
            <a:off x="4747846" y="2403230"/>
            <a:ext cx="2168770" cy="164123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8F88E12B-94BC-8170-8BD3-0349B727C106}"/>
              </a:ext>
            </a:extLst>
          </p:cNvPr>
          <p:cNvSpPr/>
          <p:nvPr/>
        </p:nvSpPr>
        <p:spPr>
          <a:xfrm>
            <a:off x="926124" y="2403230"/>
            <a:ext cx="3821722" cy="164123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" name="Gráfico 9" descr="Folha com preenchimento sólido">
            <a:extLst>
              <a:ext uri="{FF2B5EF4-FFF2-40B4-BE49-F238E27FC236}">
                <a16:creationId xmlns:a16="http://schemas.microsoft.com/office/drawing/2014/main" id="{63618C39-9A78-BEA7-FCCD-3A409B7AB2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3242490" y="597874"/>
            <a:ext cx="1505356" cy="1505356"/>
          </a:xfrm>
          <a:prstGeom prst="rect">
            <a:avLst/>
          </a:prstGeom>
        </p:spPr>
      </p:pic>
      <p:pic>
        <p:nvPicPr>
          <p:cNvPr id="11" name="Gráfico 10" descr="Água com preenchimento sólido">
            <a:extLst>
              <a:ext uri="{FF2B5EF4-FFF2-40B4-BE49-F238E27FC236}">
                <a16:creationId xmlns:a16="http://schemas.microsoft.com/office/drawing/2014/main" id="{3E41E6EC-A178-836C-6380-80DBDC5AB8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6916616" y="2459446"/>
            <a:ext cx="1505356" cy="1505356"/>
          </a:xfrm>
          <a:prstGeom prst="rect">
            <a:avLst/>
          </a:prstGeom>
        </p:spPr>
      </p:pic>
      <p:pic>
        <p:nvPicPr>
          <p:cNvPr id="12" name="Gráfico 11" descr="Planta com raízes com preenchimento sólido">
            <a:extLst>
              <a:ext uri="{FF2B5EF4-FFF2-40B4-BE49-F238E27FC236}">
                <a16:creationId xmlns:a16="http://schemas.microsoft.com/office/drawing/2014/main" id="{A9E3D394-86FE-FD4E-1DEA-8F79A732621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3242490" y="4403073"/>
            <a:ext cx="1505356" cy="1505356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978B2482-4BA0-4E0E-9B1C-070F305EC446}"/>
              </a:ext>
            </a:extLst>
          </p:cNvPr>
          <p:cNvSpPr txBox="1"/>
          <p:nvPr/>
        </p:nvSpPr>
        <p:spPr>
          <a:xfrm>
            <a:off x="4992598" y="2886582"/>
            <a:ext cx="16792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solidFill>
                  <a:schemeClr val="bg1"/>
                </a:solidFill>
                <a:latin typeface="Avenir Next LT Pro" panose="020B0504020202020204" pitchFamily="34" charset="0"/>
              </a:rPr>
              <a:t>K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9B13EA97-C400-C58C-9B10-3BEBDADF5FB4}"/>
              </a:ext>
            </a:extLst>
          </p:cNvPr>
          <p:cNvSpPr txBox="1"/>
          <p:nvPr/>
        </p:nvSpPr>
        <p:spPr>
          <a:xfrm>
            <a:off x="4973582" y="1025010"/>
            <a:ext cx="16792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solidFill>
                  <a:schemeClr val="bg1"/>
                </a:solidFill>
                <a:latin typeface="Avenir Next LT Pro" panose="020B0504020202020204" pitchFamily="34" charset="0"/>
              </a:rPr>
              <a:t>Mg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BE8C61DA-6F96-F68D-1D7F-6B8F18A6CCEE}"/>
              </a:ext>
            </a:extLst>
          </p:cNvPr>
          <p:cNvSpPr txBox="1"/>
          <p:nvPr/>
        </p:nvSpPr>
        <p:spPr>
          <a:xfrm>
            <a:off x="4747846" y="4774737"/>
            <a:ext cx="25558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solidFill>
                  <a:schemeClr val="bg1"/>
                </a:solidFill>
                <a:latin typeface="Avenir Next LT Pro" panose="020B0504020202020204" pitchFamily="34" charset="0"/>
              </a:rPr>
              <a:t>CHONPS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23093591-3C3D-77E8-3836-A3E5CDDDAA7C}"/>
              </a:ext>
            </a:extLst>
          </p:cNvPr>
          <p:cNvSpPr txBox="1"/>
          <p:nvPr/>
        </p:nvSpPr>
        <p:spPr>
          <a:xfrm>
            <a:off x="7142352" y="759711"/>
            <a:ext cx="35959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chemeClr val="accent6">
                    <a:lumMod val="75000"/>
                  </a:schemeClr>
                </a:solidFill>
                <a:latin typeface="Avenir Next LT Pro" panose="020B0504020202020204" pitchFamily="34" charset="0"/>
              </a:rPr>
              <a:t>Formação da clorofila. participa dos processos metabólicos como a formação de ATP nos cloroplastos.</a:t>
            </a:r>
            <a:endParaRPr lang="pt-BR" sz="2400" dirty="0">
              <a:solidFill>
                <a:schemeClr val="accent6">
                  <a:lumMod val="75000"/>
                </a:schemeClr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E08EC572-56DC-F674-7663-C38D2CF1F1FB}"/>
              </a:ext>
            </a:extLst>
          </p:cNvPr>
          <p:cNvSpPr txBox="1"/>
          <p:nvPr/>
        </p:nvSpPr>
        <p:spPr>
          <a:xfrm>
            <a:off x="926124" y="2496049"/>
            <a:ext cx="382172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accent6">
                    <a:lumMod val="75000"/>
                  </a:schemeClr>
                </a:solidFill>
                <a:latin typeface="Avenir Next LT Pro" panose="020B0504020202020204" pitchFamily="34" charset="0"/>
              </a:rPr>
              <a:t> </a:t>
            </a:r>
            <a:r>
              <a:rPr lang="pt-BR" b="1" dirty="0">
                <a:solidFill>
                  <a:schemeClr val="accent6">
                    <a:lumMod val="75000"/>
                  </a:schemeClr>
                </a:solidFill>
                <a:latin typeface="Avenir Next LT Pro" panose="020B0504020202020204" pitchFamily="34" charset="0"/>
              </a:rPr>
              <a:t>Interfere na constituição das paredes celulares da planta (turgor)</a:t>
            </a:r>
            <a:r>
              <a:rPr lang="pt-BR" dirty="0">
                <a:solidFill>
                  <a:schemeClr val="accent6">
                    <a:lumMod val="75000"/>
                  </a:schemeClr>
                </a:solidFill>
                <a:latin typeface="Avenir Next LT Pro" panose="020B0504020202020204" pitchFamily="34" charset="0"/>
              </a:rPr>
              <a:t> </a:t>
            </a:r>
            <a:r>
              <a:rPr lang="pt-BR" b="1" dirty="0">
                <a:solidFill>
                  <a:schemeClr val="accent6">
                    <a:lumMod val="75000"/>
                  </a:schemeClr>
                </a:solidFill>
                <a:latin typeface="Avenir Next LT Pro" panose="020B0504020202020204" pitchFamily="34" charset="0"/>
              </a:rPr>
              <a:t>Promove a absorção de água</a:t>
            </a:r>
            <a:r>
              <a:rPr lang="pt-BR" dirty="0">
                <a:solidFill>
                  <a:schemeClr val="accent6">
                    <a:lumMod val="75000"/>
                  </a:schemeClr>
                </a:solidFill>
                <a:latin typeface="Avenir Next LT Pro" panose="020B0504020202020204" pitchFamily="34" charset="0"/>
              </a:rPr>
              <a:t>. </a:t>
            </a:r>
            <a:r>
              <a:rPr lang="pt-BR" b="1" dirty="0">
                <a:solidFill>
                  <a:schemeClr val="accent6">
                    <a:lumMod val="75000"/>
                  </a:schemeClr>
                </a:solidFill>
                <a:latin typeface="Avenir Next LT Pro" panose="020B0504020202020204" pitchFamily="34" charset="0"/>
              </a:rPr>
              <a:t>Regula a translocação de nutrientes na planta</a:t>
            </a:r>
            <a:endParaRPr lang="pt-BR" sz="2400" dirty="0">
              <a:solidFill>
                <a:schemeClr val="accent6">
                  <a:lumMod val="75000"/>
                </a:schemeClr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51F0497F-A91D-0A70-84C8-30E8086A775D}"/>
              </a:ext>
            </a:extLst>
          </p:cNvPr>
          <p:cNvSpPr txBox="1"/>
          <p:nvPr/>
        </p:nvSpPr>
        <p:spPr>
          <a:xfrm>
            <a:off x="6898196" y="4302983"/>
            <a:ext cx="38217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chemeClr val="tx1">
                    <a:lumMod val="25000"/>
                  </a:schemeClr>
                </a:solidFill>
                <a:latin typeface="Avenir Next LT Pro" panose="020B0504020202020204" pitchFamily="34" charset="0"/>
              </a:rPr>
              <a:t>Constitui a estrutura, metabolismo e são os principais fontes de solo fértil de todo vegetal.</a:t>
            </a:r>
          </a:p>
        </p:txBody>
      </p:sp>
    </p:spTree>
    <p:extLst>
      <p:ext uri="{BB962C8B-B14F-4D97-AF65-F5344CB8AC3E}">
        <p14:creationId xmlns:p14="http://schemas.microsoft.com/office/powerpoint/2010/main" val="2335794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9" grpId="0" animBg="1"/>
      <p:bldP spid="16" grpId="0"/>
      <p:bldP spid="17" grpId="0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37546028-929D-BCFA-254A-931265C0A8C6}"/>
              </a:ext>
            </a:extLst>
          </p:cNvPr>
          <p:cNvSpPr/>
          <p:nvPr/>
        </p:nvSpPr>
        <p:spPr>
          <a:xfrm>
            <a:off x="6711696" y="4214825"/>
            <a:ext cx="4133088" cy="2164392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9D169C2B-A19D-A899-5E31-847B7F8ADDFE}"/>
              </a:ext>
            </a:extLst>
          </p:cNvPr>
          <p:cNvSpPr/>
          <p:nvPr/>
        </p:nvSpPr>
        <p:spPr>
          <a:xfrm>
            <a:off x="940343" y="1532137"/>
            <a:ext cx="4133088" cy="2164392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Google Shape;164;gc7d5947fb6_0_24">
            <a:extLst>
              <a:ext uri="{FF2B5EF4-FFF2-40B4-BE49-F238E27FC236}">
                <a16:creationId xmlns:a16="http://schemas.microsoft.com/office/drawing/2014/main" id="{A0CADAC3-21B4-5113-80BC-3A0D8CD69F91}"/>
              </a:ext>
            </a:extLst>
          </p:cNvPr>
          <p:cNvSpPr txBox="1"/>
          <p:nvPr/>
        </p:nvSpPr>
        <p:spPr>
          <a:xfrm>
            <a:off x="1141850" y="435808"/>
            <a:ext cx="9908300" cy="7694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3800" b="1" i="0" u="none" strike="noStrike" cap="none" dirty="0">
                <a:solidFill>
                  <a:srgbClr val="000000"/>
                </a:solidFill>
                <a:latin typeface="Daft Brush" panose="02000503000000000000" pitchFamily="50" charset="0"/>
                <a:ea typeface="Calibri"/>
                <a:cs typeface="Calibri"/>
                <a:sym typeface="Calibri"/>
              </a:rPr>
              <a:t>Correção de solos deficientes em nutrientes</a:t>
            </a:r>
            <a:endParaRPr sz="3800" b="1" i="0" u="none" strike="noStrike" cap="none" dirty="0">
              <a:solidFill>
                <a:srgbClr val="000000"/>
              </a:solidFill>
              <a:latin typeface="Daft Brush" panose="02000503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5" name="Google Shape;166;gc7d5947fb6_0_24">
            <a:extLst>
              <a:ext uri="{FF2B5EF4-FFF2-40B4-BE49-F238E27FC236}">
                <a16:creationId xmlns:a16="http://schemas.microsoft.com/office/drawing/2014/main" id="{56E23C6B-5908-EC53-687C-A0EDD4901CA0}"/>
              </a:ext>
            </a:extLst>
          </p:cNvPr>
          <p:cNvSpPr txBox="1"/>
          <p:nvPr/>
        </p:nvSpPr>
        <p:spPr>
          <a:xfrm>
            <a:off x="1021150" y="1752357"/>
            <a:ext cx="3971474" cy="2893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200" b="1" i="0" u="sng" strike="noStrike" cap="none" dirty="0">
                <a:solidFill>
                  <a:schemeClr val="accent4"/>
                </a:solidFill>
                <a:latin typeface="Monaco" panose="020B0500000000000000" pitchFamily="34" charset="0"/>
                <a:ea typeface="Calibri"/>
                <a:cs typeface="Calibri"/>
                <a:sym typeface="Calibri"/>
              </a:rPr>
              <a:t>Adição de Adubos orgânicos</a:t>
            </a:r>
            <a:r>
              <a:rPr lang="pt-BR" sz="2200" b="1" i="0" u="none" strike="noStrike" cap="none" dirty="0">
                <a:solidFill>
                  <a:schemeClr val="accent4"/>
                </a:solidFill>
                <a:latin typeface="Monaco" panose="020B0500000000000000" pitchFamily="34" charset="0"/>
                <a:ea typeface="Calibri"/>
                <a:cs typeface="Calibri"/>
                <a:sym typeface="Calibri"/>
              </a:rPr>
              <a:t> </a:t>
            </a:r>
            <a:endParaRPr sz="2200" b="1" i="0" u="none" strike="noStrike" cap="none" dirty="0">
              <a:solidFill>
                <a:schemeClr val="accent4"/>
              </a:solidFill>
              <a:latin typeface="Monaco" panose="020B0500000000000000" pitchFamily="34" charset="0"/>
              <a:ea typeface="Calibri"/>
              <a:cs typeface="Calibri"/>
              <a:sym typeface="Calibri"/>
            </a:endParaRP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200" b="0" i="0" u="none" strike="noStrike" cap="none" dirty="0">
                <a:solidFill>
                  <a:schemeClr val="accent4"/>
                </a:solidFill>
                <a:latin typeface="Monaco" panose="020B0500000000000000" pitchFamily="34" charset="0"/>
                <a:ea typeface="Calibri"/>
                <a:cs typeface="Calibri"/>
                <a:sym typeface="Calibri"/>
              </a:rPr>
              <a:t>restos de alimentos,</a:t>
            </a:r>
            <a:r>
              <a:rPr lang="pt-BR" sz="2200" dirty="0">
                <a:solidFill>
                  <a:schemeClr val="accent4"/>
                </a:solidFill>
                <a:latin typeface="Monaco" panose="020B0500000000000000" pitchFamily="34" charset="0"/>
                <a:ea typeface="Calibri"/>
                <a:cs typeface="Calibri"/>
                <a:sym typeface="Calibri"/>
              </a:rPr>
              <a:t> </a:t>
            </a:r>
            <a:r>
              <a:rPr lang="pt-BR" sz="2200" b="0" i="0" u="none" strike="noStrike" cap="none" dirty="0">
                <a:solidFill>
                  <a:schemeClr val="accent4"/>
                </a:solidFill>
                <a:latin typeface="Monaco" panose="020B0500000000000000" pitchFamily="34" charset="0"/>
                <a:ea typeface="Calibri"/>
                <a:cs typeface="Calibri"/>
                <a:sym typeface="Calibri"/>
              </a:rPr>
              <a:t>restos vegetais, fezes de animais;</a:t>
            </a:r>
            <a:endParaRPr sz="2200" u="sng" dirty="0">
              <a:solidFill>
                <a:schemeClr val="accent4"/>
              </a:solidFill>
              <a:latin typeface="Monaco" panose="020B0500000000000000" pitchFamily="34" charset="0"/>
              <a:ea typeface="Calibri"/>
              <a:cs typeface="Calibri"/>
              <a:sym typeface="Calibri"/>
            </a:endParaRP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200" u="sng" dirty="0">
              <a:solidFill>
                <a:schemeClr val="accent4"/>
              </a:solidFill>
              <a:latin typeface="Monaco" panose="020B0500000000000000" pitchFamily="34" charset="0"/>
              <a:ea typeface="Calibri"/>
              <a:cs typeface="Calibri"/>
              <a:sym typeface="Calibri"/>
            </a:endParaRP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200" u="sng" dirty="0">
              <a:solidFill>
                <a:schemeClr val="accent4"/>
              </a:solidFill>
              <a:latin typeface="Monaco" panose="020B0500000000000000" pitchFamily="34" charset="0"/>
              <a:ea typeface="Calibri"/>
              <a:cs typeface="Calibri"/>
              <a:sym typeface="Calibri"/>
            </a:endParaRP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 b="0" i="0" u="none" strike="noStrike" cap="none" dirty="0">
              <a:solidFill>
                <a:schemeClr val="accent4"/>
              </a:solidFill>
              <a:latin typeface="Monaco" panose="020B0500000000000000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170;gc7d5947fb6_0_24">
            <a:extLst>
              <a:ext uri="{FF2B5EF4-FFF2-40B4-BE49-F238E27FC236}">
                <a16:creationId xmlns:a16="http://schemas.microsoft.com/office/drawing/2014/main" id="{2C883159-5DC7-536A-0148-450B38DB8908}"/>
              </a:ext>
            </a:extLst>
          </p:cNvPr>
          <p:cNvSpPr txBox="1"/>
          <p:nvPr/>
        </p:nvSpPr>
        <p:spPr>
          <a:xfrm>
            <a:off x="7001326" y="4163256"/>
            <a:ext cx="3971474" cy="22159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200" b="1" u="sng" dirty="0">
                <a:solidFill>
                  <a:schemeClr val="accent4"/>
                </a:solidFill>
                <a:latin typeface="Monaco" panose="020B0500000000000000" pitchFamily="34" charset="0"/>
                <a:ea typeface="Calibri"/>
                <a:cs typeface="Calibri"/>
                <a:sym typeface="Calibri"/>
              </a:rPr>
              <a:t>Adição de Adubos químicos/químicos</a:t>
            </a:r>
            <a:endParaRPr sz="2200" b="1" u="sng" dirty="0">
              <a:solidFill>
                <a:schemeClr val="accent4"/>
              </a:solidFill>
              <a:latin typeface="Monaco" panose="020B0500000000000000" pitchFamily="34" charset="0"/>
              <a:ea typeface="Calibri"/>
              <a:cs typeface="Calibri"/>
              <a:sym typeface="Calibri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200" dirty="0">
                <a:solidFill>
                  <a:schemeClr val="accent4"/>
                </a:solidFill>
                <a:latin typeface="Monaco" panose="020B0500000000000000" pitchFamily="34" charset="0"/>
                <a:ea typeface="Calibri"/>
                <a:cs typeface="Calibri"/>
                <a:sym typeface="Calibri"/>
              </a:rPr>
              <a:t>sais minerais com os seguintes macronutrientes: N, P, K. Ureia...</a:t>
            </a:r>
            <a:endParaRPr sz="2200" dirty="0">
              <a:solidFill>
                <a:schemeClr val="accent4"/>
              </a:solidFill>
              <a:latin typeface="Monaco" panose="020B0500000000000000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1026" name="Picture 2" descr="Adubo NPK: preço x benefícios - Adufértil">
            <a:extLst>
              <a:ext uri="{FF2B5EF4-FFF2-40B4-BE49-F238E27FC236}">
                <a16:creationId xmlns:a16="http://schemas.microsoft.com/office/drawing/2014/main" id="{14575426-7D01-28DA-6F94-65E064FC02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34" r="668" b="21333"/>
          <a:stretch/>
        </p:blipFill>
        <p:spPr bwMode="auto">
          <a:xfrm>
            <a:off x="1719116" y="4206231"/>
            <a:ext cx="4992580" cy="2215961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dubo Orgânico BOKASHI">
            <a:extLst>
              <a:ext uri="{FF2B5EF4-FFF2-40B4-BE49-F238E27FC236}">
                <a16:creationId xmlns:a16="http://schemas.microsoft.com/office/drawing/2014/main" id="{64147463-1098-27FD-EF88-84F9933390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56" b="13614"/>
          <a:stretch/>
        </p:blipFill>
        <p:spPr bwMode="auto">
          <a:xfrm>
            <a:off x="5154238" y="1556187"/>
            <a:ext cx="5690546" cy="2164392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6874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9376911-0103-522D-E718-11FDE482C8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C171CC4-BEA2-B354-6FA2-952090BAAD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7B2A1F7E-47EE-2A3E-F409-F713B32788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125" t="14889" r="13750" b="7556"/>
          <a:stretch/>
        </p:blipFill>
        <p:spPr>
          <a:xfrm>
            <a:off x="0" y="0"/>
            <a:ext cx="12192000" cy="6986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2632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89;gc7d5947fb6_0_27">
            <a:extLst>
              <a:ext uri="{FF2B5EF4-FFF2-40B4-BE49-F238E27FC236}">
                <a16:creationId xmlns:a16="http://schemas.microsoft.com/office/drawing/2014/main" id="{41F6A77F-C909-E469-7364-DF424C371C14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91625" y="1396300"/>
            <a:ext cx="1469296" cy="30435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Google Shape;190;gc7d5947fb6_0_27">
            <a:extLst>
              <a:ext uri="{FF2B5EF4-FFF2-40B4-BE49-F238E27FC236}">
                <a16:creationId xmlns:a16="http://schemas.microsoft.com/office/drawing/2014/main" id="{196FF3BF-0212-ADB7-3268-C561556B4ED5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03828" y="2659381"/>
            <a:ext cx="4631492" cy="3541811"/>
          </a:xfrm>
          <a:prstGeom prst="roundRect">
            <a:avLst>
              <a:gd name="adj" fmla="val 8405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Google Shape;192;gc7d5947fb6_0_27">
            <a:extLst>
              <a:ext uri="{FF2B5EF4-FFF2-40B4-BE49-F238E27FC236}">
                <a16:creationId xmlns:a16="http://schemas.microsoft.com/office/drawing/2014/main" id="{EC9943C6-E79D-6B41-C050-7598AFB61687}"/>
              </a:ext>
            </a:extLst>
          </p:cNvPr>
          <p:cNvSpPr txBox="1"/>
          <p:nvPr/>
        </p:nvSpPr>
        <p:spPr>
          <a:xfrm>
            <a:off x="2366628" y="1902451"/>
            <a:ext cx="4631492" cy="2031295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dirty="0">
                <a:solidFill>
                  <a:schemeClr val="tx2">
                    <a:lumMod val="50000"/>
                  </a:schemeClr>
                </a:solidFill>
                <a:latin typeface="Monaco" panose="020B0500000000000000" pitchFamily="34" charset="0"/>
                <a:ea typeface="Calibri"/>
                <a:cs typeface="Calibri"/>
                <a:sym typeface="Calibri"/>
              </a:rPr>
              <a:t>Ocorre na</a:t>
            </a:r>
            <a:r>
              <a:rPr lang="pt-BR" sz="2400" b="0" i="0" u="none" strike="noStrike" cap="none" dirty="0">
                <a:solidFill>
                  <a:schemeClr val="tx2">
                    <a:lumMod val="50000"/>
                  </a:schemeClr>
                </a:solidFill>
                <a:latin typeface="Monaco" panose="020B0500000000000000" pitchFamily="34" charset="0"/>
                <a:ea typeface="Calibri"/>
                <a:cs typeface="Calibri"/>
                <a:sym typeface="Calibri"/>
              </a:rPr>
              <a:t> </a:t>
            </a:r>
            <a:r>
              <a:rPr lang="pt-BR" sz="2400" b="1" i="0" u="sng" strike="noStrike" cap="none" dirty="0">
                <a:solidFill>
                  <a:schemeClr val="tx2">
                    <a:lumMod val="50000"/>
                  </a:schemeClr>
                </a:solidFill>
                <a:latin typeface="Monaco" panose="020B0500000000000000" pitchFamily="34" charset="0"/>
                <a:ea typeface="Calibri"/>
                <a:cs typeface="Calibri"/>
                <a:sym typeface="Calibri"/>
              </a:rPr>
              <a:t>zona pilífera.</a:t>
            </a:r>
            <a:endParaRPr sz="2400" b="1" i="0" u="sng" strike="noStrike" cap="none" dirty="0">
              <a:solidFill>
                <a:schemeClr val="tx2">
                  <a:lumMod val="50000"/>
                </a:schemeClr>
              </a:solidFill>
              <a:latin typeface="Monaco" panose="020B0500000000000000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0" i="0" u="none" strike="noStrike" cap="none" dirty="0">
                <a:solidFill>
                  <a:schemeClr val="tx2">
                    <a:lumMod val="50000"/>
                  </a:schemeClr>
                </a:solidFill>
                <a:latin typeface="Monaco" panose="020B0500000000000000" pitchFamily="34" charset="0"/>
                <a:ea typeface="Calibri"/>
                <a:cs typeface="Calibri"/>
                <a:sym typeface="Calibri"/>
              </a:rPr>
              <a:t>Após atravessar a epiderme, a água se locomove em direção ao xilema via:</a:t>
            </a:r>
            <a:endParaRPr sz="2400" b="0" i="0" u="none" strike="noStrike" cap="none" dirty="0">
              <a:solidFill>
                <a:schemeClr val="tx2">
                  <a:lumMod val="50000"/>
                </a:schemeClr>
              </a:solidFill>
              <a:latin typeface="Monaco" panose="020B0500000000000000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193;gc7d5947fb6_0_27">
            <a:extLst>
              <a:ext uri="{FF2B5EF4-FFF2-40B4-BE49-F238E27FC236}">
                <a16:creationId xmlns:a16="http://schemas.microsoft.com/office/drawing/2014/main" id="{A0EB7AFC-250D-3643-ACE3-487D81E0A601}"/>
              </a:ext>
            </a:extLst>
          </p:cNvPr>
          <p:cNvSpPr txBox="1"/>
          <p:nvPr/>
        </p:nvSpPr>
        <p:spPr>
          <a:xfrm>
            <a:off x="2323948" y="4412150"/>
            <a:ext cx="4674172" cy="2031295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0" i="0" u="none" strike="noStrike" cap="none" dirty="0">
                <a:solidFill>
                  <a:srgbClr val="000000"/>
                </a:solidFill>
                <a:latin typeface="Monaco" panose="020B0500000000000000" pitchFamily="34" charset="0"/>
                <a:ea typeface="Calibri"/>
                <a:cs typeface="Calibri"/>
                <a:sym typeface="Calibri"/>
              </a:rPr>
              <a:t>a) </a:t>
            </a:r>
            <a:r>
              <a:rPr lang="pt-BR" sz="2400" b="0" i="0" u="sng" strike="noStrike" cap="none" dirty="0" err="1">
                <a:solidFill>
                  <a:srgbClr val="000000"/>
                </a:solidFill>
                <a:latin typeface="Monaco" panose="020B0500000000000000" pitchFamily="34" charset="0"/>
                <a:ea typeface="Calibri"/>
                <a:cs typeface="Calibri"/>
                <a:sym typeface="Calibri"/>
              </a:rPr>
              <a:t>Simplasto</a:t>
            </a:r>
            <a:r>
              <a:rPr lang="pt-BR" sz="2400" b="0" i="0" u="none" strike="noStrike" cap="none" dirty="0">
                <a:solidFill>
                  <a:srgbClr val="000000"/>
                </a:solidFill>
                <a:latin typeface="Monaco" panose="020B0500000000000000" pitchFamily="34" charset="0"/>
                <a:ea typeface="Calibri"/>
                <a:cs typeface="Calibri"/>
                <a:sym typeface="Calibri"/>
              </a:rPr>
              <a:t>: passando por dentro das células</a:t>
            </a:r>
            <a:endParaRPr sz="2400" b="0" i="0" u="none" strike="noStrike" cap="none" dirty="0">
              <a:solidFill>
                <a:srgbClr val="000000"/>
              </a:solidFill>
              <a:latin typeface="Monaco" panose="020B0500000000000000" pitchFamily="34" charset="0"/>
              <a:ea typeface="Calibri"/>
              <a:cs typeface="Calibri"/>
              <a:sym typeface="Calibri"/>
            </a:endParaRP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0" i="0" u="none" strike="noStrike" cap="none" dirty="0">
                <a:solidFill>
                  <a:srgbClr val="000000"/>
                </a:solidFill>
                <a:latin typeface="Monaco" panose="020B0500000000000000" pitchFamily="34" charset="0"/>
                <a:ea typeface="Calibri"/>
                <a:cs typeface="Calibri"/>
                <a:sym typeface="Calibri"/>
              </a:rPr>
              <a:t>via plasmodesmos.</a:t>
            </a:r>
            <a:endParaRPr sz="2400" b="0" i="0" u="none" strike="noStrike" cap="none" dirty="0">
              <a:solidFill>
                <a:srgbClr val="000000"/>
              </a:solidFill>
              <a:latin typeface="Monaco" panose="020B0500000000000000" pitchFamily="34" charset="0"/>
              <a:ea typeface="Calibri"/>
              <a:cs typeface="Calibri"/>
              <a:sym typeface="Calibri"/>
            </a:endParaRP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0" i="0" u="none" strike="noStrike" cap="none" dirty="0">
                <a:solidFill>
                  <a:srgbClr val="000000"/>
                </a:solidFill>
                <a:latin typeface="Monaco" panose="020B0500000000000000" pitchFamily="34" charset="0"/>
                <a:ea typeface="Calibri"/>
                <a:cs typeface="Calibri"/>
                <a:sym typeface="Calibri"/>
              </a:rPr>
              <a:t>b) </a:t>
            </a:r>
            <a:r>
              <a:rPr lang="pt-BR" sz="2400" b="0" i="0" u="sng" strike="noStrike" cap="none" dirty="0" err="1">
                <a:solidFill>
                  <a:srgbClr val="000000"/>
                </a:solidFill>
                <a:latin typeface="Monaco" panose="020B0500000000000000" pitchFamily="34" charset="0"/>
                <a:ea typeface="Calibri"/>
                <a:cs typeface="Calibri"/>
                <a:sym typeface="Calibri"/>
              </a:rPr>
              <a:t>Apoplasto</a:t>
            </a:r>
            <a:r>
              <a:rPr lang="pt-BR" sz="2400" b="0" i="0" u="none" strike="noStrike" cap="none" dirty="0">
                <a:solidFill>
                  <a:srgbClr val="000000"/>
                </a:solidFill>
                <a:latin typeface="Monaco" panose="020B0500000000000000" pitchFamily="34" charset="0"/>
                <a:ea typeface="Calibri"/>
                <a:cs typeface="Calibri"/>
                <a:sym typeface="Calibri"/>
              </a:rPr>
              <a:t>: passando entre as células.</a:t>
            </a:r>
            <a:endParaRPr sz="2400" b="0" i="0" u="none" strike="noStrike" cap="none" dirty="0">
              <a:solidFill>
                <a:srgbClr val="000000"/>
              </a:solidFill>
              <a:latin typeface="Monaco" panose="020B0500000000000000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195;gc7d5947fb6_0_27">
            <a:extLst>
              <a:ext uri="{FF2B5EF4-FFF2-40B4-BE49-F238E27FC236}">
                <a16:creationId xmlns:a16="http://schemas.microsoft.com/office/drawing/2014/main" id="{2CC769B1-7997-D68E-0318-317F03BC7A00}"/>
              </a:ext>
            </a:extLst>
          </p:cNvPr>
          <p:cNvSpPr txBox="1"/>
          <p:nvPr/>
        </p:nvSpPr>
        <p:spPr>
          <a:xfrm>
            <a:off x="2238698" y="626889"/>
            <a:ext cx="7714604" cy="7694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3800" b="1" i="0" u="none" strike="noStrike" cap="none" dirty="0">
                <a:solidFill>
                  <a:srgbClr val="000000"/>
                </a:solidFill>
                <a:latin typeface="Daft Brush" panose="02000503000000000000" pitchFamily="50" charset="0"/>
                <a:ea typeface="Calibri"/>
                <a:cs typeface="Calibri"/>
                <a:sym typeface="Calibri"/>
              </a:rPr>
              <a:t>Absorção de água e sais pelas raízes</a:t>
            </a:r>
            <a:endParaRPr sz="3800" b="1" i="0" u="none" strike="noStrike" cap="none" dirty="0">
              <a:solidFill>
                <a:srgbClr val="000000"/>
              </a:solidFill>
              <a:latin typeface="Daft Brush" panose="02000503000000000000" pitchFamily="50" charset="0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089912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01;gc7d5947fb6_0_78">
            <a:extLst>
              <a:ext uri="{FF2B5EF4-FFF2-40B4-BE49-F238E27FC236}">
                <a16:creationId xmlns:a16="http://schemas.microsoft.com/office/drawing/2014/main" id="{8573EA08-7E74-8EEF-0828-333D3249AC24}"/>
              </a:ext>
            </a:extLst>
          </p:cNvPr>
          <p:cNvSpPr txBox="1"/>
          <p:nvPr/>
        </p:nvSpPr>
        <p:spPr>
          <a:xfrm>
            <a:off x="2543310" y="656248"/>
            <a:ext cx="8502641" cy="7694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3800" b="1" i="0" u="none" strike="noStrike" cap="none" dirty="0">
                <a:solidFill>
                  <a:srgbClr val="000000"/>
                </a:solidFill>
                <a:latin typeface="Daft Brush" panose="02000503000000000000" pitchFamily="50" charset="0"/>
                <a:ea typeface="Calibri"/>
                <a:cs typeface="Calibri"/>
                <a:sym typeface="Calibri"/>
              </a:rPr>
              <a:t>Absorção de água e sais pelas raízes</a:t>
            </a:r>
            <a:endParaRPr sz="3800" b="1" i="0" u="none" strike="noStrike" cap="none" dirty="0">
              <a:solidFill>
                <a:srgbClr val="000000"/>
              </a:solidFill>
              <a:latin typeface="Daft Brush" panose="02000503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5" name="Google Shape;202;gc7d5947fb6_0_78">
            <a:extLst>
              <a:ext uri="{FF2B5EF4-FFF2-40B4-BE49-F238E27FC236}">
                <a16:creationId xmlns:a16="http://schemas.microsoft.com/office/drawing/2014/main" id="{DFBDC4E4-D6C3-B7B2-8363-58362AF909C6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215253" y="1622941"/>
            <a:ext cx="4251321" cy="4872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205;gc7d5947fb6_0_78">
            <a:extLst>
              <a:ext uri="{FF2B5EF4-FFF2-40B4-BE49-F238E27FC236}">
                <a16:creationId xmlns:a16="http://schemas.microsoft.com/office/drawing/2014/main" id="{C90F1FE6-C4B0-EDFB-07B1-53EEA4DB2CD8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63766" y="4195269"/>
            <a:ext cx="4087671" cy="266273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206;gc7d5947fb6_0_78">
            <a:extLst>
              <a:ext uri="{FF2B5EF4-FFF2-40B4-BE49-F238E27FC236}">
                <a16:creationId xmlns:a16="http://schemas.microsoft.com/office/drawing/2014/main" id="{D0E83E25-353F-30F6-7CD0-E0C715638164}"/>
              </a:ext>
            </a:extLst>
          </p:cNvPr>
          <p:cNvSpPr txBox="1"/>
          <p:nvPr/>
        </p:nvSpPr>
        <p:spPr>
          <a:xfrm>
            <a:off x="1300753" y="1686769"/>
            <a:ext cx="5914500" cy="224739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dirty="0">
                <a:solidFill>
                  <a:schemeClr val="tx2">
                    <a:lumMod val="50000"/>
                  </a:schemeClr>
                </a:solidFill>
                <a:latin typeface="Avenir Next LT Pro" panose="020B0504020202020204" pitchFamily="34" charset="0"/>
                <a:ea typeface="Calibri"/>
                <a:cs typeface="Calibri"/>
                <a:sym typeface="Calibri"/>
              </a:rPr>
              <a:t>Ao chegar na endoderme:</a:t>
            </a:r>
            <a:endParaRPr sz="2400" dirty="0">
              <a:solidFill>
                <a:schemeClr val="tx2">
                  <a:lumMod val="50000"/>
                </a:schemeClr>
              </a:solidFill>
              <a:latin typeface="Avenir Next LT Pro" panose="020B0504020202020204" pitchFamily="34" charset="0"/>
              <a:ea typeface="Calibri"/>
              <a:cs typeface="Calibri"/>
              <a:sym typeface="Calibri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dirty="0">
                <a:solidFill>
                  <a:schemeClr val="tx2">
                    <a:lumMod val="50000"/>
                  </a:schemeClr>
                </a:solidFill>
                <a:latin typeface="Avenir Next LT Pro" panose="020B0504020202020204" pitchFamily="34" charset="0"/>
                <a:ea typeface="Calibri"/>
                <a:cs typeface="Calibri"/>
                <a:sym typeface="Calibri"/>
              </a:rPr>
              <a:t>1) Células contém estrias de </a:t>
            </a:r>
            <a:r>
              <a:rPr lang="pt-BR" sz="2400" dirty="0" err="1">
                <a:solidFill>
                  <a:schemeClr val="tx2">
                    <a:lumMod val="50000"/>
                  </a:schemeClr>
                </a:solidFill>
                <a:latin typeface="Avenir Next LT Pro" panose="020B0504020202020204" pitchFamily="34" charset="0"/>
                <a:ea typeface="Calibri"/>
                <a:cs typeface="Calibri"/>
                <a:sym typeface="Calibri"/>
              </a:rPr>
              <a:t>Caspary</a:t>
            </a:r>
            <a:r>
              <a:rPr lang="pt-BR" sz="2400" dirty="0">
                <a:solidFill>
                  <a:schemeClr val="tx2">
                    <a:lumMod val="50000"/>
                  </a:schemeClr>
                </a:solidFill>
                <a:latin typeface="Avenir Next LT Pro" panose="020B0504020202020204" pitchFamily="34" charset="0"/>
                <a:ea typeface="Calibri"/>
                <a:cs typeface="Calibri"/>
                <a:sym typeface="Calibri"/>
              </a:rPr>
              <a:t> (suberina);</a:t>
            </a:r>
            <a:endParaRPr sz="2400" dirty="0">
              <a:solidFill>
                <a:schemeClr val="tx2">
                  <a:lumMod val="50000"/>
                </a:schemeClr>
              </a:solidFill>
              <a:latin typeface="Avenir Next LT Pro" panose="020B0504020202020204" pitchFamily="34" charset="0"/>
              <a:ea typeface="Calibri"/>
              <a:cs typeface="Calibri"/>
              <a:sym typeface="Calibri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dirty="0">
                <a:solidFill>
                  <a:schemeClr val="tx2">
                    <a:lumMod val="50000"/>
                  </a:schemeClr>
                </a:solidFill>
                <a:latin typeface="Avenir Next LT Pro" panose="020B0504020202020204" pitchFamily="34" charset="0"/>
                <a:ea typeface="Calibri"/>
                <a:cs typeface="Calibri"/>
                <a:sym typeface="Calibri"/>
              </a:rPr>
              <a:t>2) Seleção dos sais minerais que entram no xilema;</a:t>
            </a:r>
            <a:endParaRPr dirty="0">
              <a:solidFill>
                <a:schemeClr val="tx2">
                  <a:lumMod val="50000"/>
                </a:schemeClr>
              </a:solidFill>
              <a:latin typeface="Avenir Next L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99844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12">
            <a:extLst>
              <a:ext uri="{FF2B5EF4-FFF2-40B4-BE49-F238E27FC236}">
                <a16:creationId xmlns:a16="http://schemas.microsoft.com/office/drawing/2014/main" id="{A2D8F6B5-A59A-9BAD-B16D-BDCD8CEB181F}"/>
              </a:ext>
            </a:extLst>
          </p:cNvPr>
          <p:cNvSpPr/>
          <p:nvPr/>
        </p:nvSpPr>
        <p:spPr>
          <a:xfrm>
            <a:off x="7452360" y="0"/>
            <a:ext cx="5410200" cy="6858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Google Shape;290;gc7d5947fb6_0_125">
            <a:extLst>
              <a:ext uri="{FF2B5EF4-FFF2-40B4-BE49-F238E27FC236}">
                <a16:creationId xmlns:a16="http://schemas.microsoft.com/office/drawing/2014/main" id="{90B91795-9ACB-BA33-168D-8C020DD6BC64}"/>
              </a:ext>
            </a:extLst>
          </p:cNvPr>
          <p:cNvSpPr txBox="1"/>
          <p:nvPr/>
        </p:nvSpPr>
        <p:spPr>
          <a:xfrm>
            <a:off x="445412" y="446697"/>
            <a:ext cx="3989428" cy="7694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3800" b="1" i="0" u="none" strike="noStrike" cap="none" dirty="0">
                <a:solidFill>
                  <a:schemeClr val="tx2">
                    <a:lumMod val="50000"/>
                  </a:schemeClr>
                </a:solidFill>
                <a:latin typeface="Daft Brush" panose="02000503000000000000" pitchFamily="50" charset="0"/>
                <a:ea typeface="Calibri"/>
                <a:cs typeface="Calibri"/>
                <a:sym typeface="Calibri"/>
              </a:rPr>
              <a:t>Condução da seiva</a:t>
            </a:r>
            <a:endParaRPr sz="3800" b="1" i="0" u="none" strike="noStrike" cap="none" dirty="0">
              <a:solidFill>
                <a:schemeClr val="tx2">
                  <a:lumMod val="50000"/>
                </a:schemeClr>
              </a:solidFill>
              <a:latin typeface="Daft Brush" panose="02000503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290;gc7d5947fb6_0_125">
            <a:extLst>
              <a:ext uri="{FF2B5EF4-FFF2-40B4-BE49-F238E27FC236}">
                <a16:creationId xmlns:a16="http://schemas.microsoft.com/office/drawing/2014/main" id="{C111A7BE-C425-B93B-8640-005123E50FB0}"/>
              </a:ext>
            </a:extLst>
          </p:cNvPr>
          <p:cNvSpPr txBox="1"/>
          <p:nvPr/>
        </p:nvSpPr>
        <p:spPr>
          <a:xfrm>
            <a:off x="445412" y="1650656"/>
            <a:ext cx="3989428" cy="7694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3800" b="1" i="0" u="none" strike="noStrike" cap="none" dirty="0">
                <a:solidFill>
                  <a:schemeClr val="accent5">
                    <a:lumMod val="75000"/>
                  </a:schemeClr>
                </a:solidFill>
                <a:latin typeface="Daft Brush" panose="02000503000000000000" pitchFamily="50" charset="0"/>
                <a:ea typeface="Calibri"/>
                <a:cs typeface="Calibri"/>
                <a:sym typeface="Calibri"/>
              </a:rPr>
              <a:t>xilema</a:t>
            </a:r>
            <a:endParaRPr sz="3800" b="1" i="0" u="none" strike="noStrike" cap="none" dirty="0">
              <a:solidFill>
                <a:schemeClr val="accent5">
                  <a:lumMod val="75000"/>
                </a:schemeClr>
              </a:solidFill>
              <a:latin typeface="Daft Brush" panose="02000503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75E640E0-B368-6B14-ABCC-AC99A0EC0284}"/>
              </a:ext>
            </a:extLst>
          </p:cNvPr>
          <p:cNvSpPr txBox="1"/>
          <p:nvPr/>
        </p:nvSpPr>
        <p:spPr>
          <a:xfrm>
            <a:off x="320040" y="2575560"/>
            <a:ext cx="6385560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chemeClr val="accent4"/>
                </a:solidFill>
                <a:latin typeface="Avenir Next LT Pro" panose="020B0504020202020204" pitchFamily="34" charset="0"/>
              </a:rPr>
              <a:t>Contém muitas células mortas e lignina</a:t>
            </a:r>
            <a:br>
              <a:rPr lang="pt-BR" sz="2000" dirty="0">
                <a:solidFill>
                  <a:schemeClr val="accent4"/>
                </a:solidFill>
                <a:latin typeface="Avenir Next LT Pro" panose="020B0504020202020204" pitchFamily="34" charset="0"/>
              </a:rPr>
            </a:br>
            <a:endParaRPr lang="pt-BR" sz="2000" dirty="0">
              <a:solidFill>
                <a:schemeClr val="accent4"/>
              </a:solidFill>
              <a:latin typeface="Avenir Next LT Pro" panose="020B05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rgbClr val="202124"/>
                </a:solidFill>
                <a:latin typeface="Avenir Next LT Pro" panose="020B0504020202020204" pitchFamily="34" charset="0"/>
              </a:rPr>
              <a:t>Pr</a:t>
            </a:r>
            <a:r>
              <a:rPr lang="pt-BR" sz="2000" b="0" i="0" dirty="0">
                <a:solidFill>
                  <a:srgbClr val="202124"/>
                </a:solidFill>
                <a:effectLst/>
                <a:latin typeface="Avenir Next LT Pro" panose="020B0504020202020204" pitchFamily="34" charset="0"/>
              </a:rPr>
              <a:t>incipais componentes </a:t>
            </a:r>
            <a:r>
              <a:rPr lang="pt-BR" sz="2000" b="1" i="0" dirty="0">
                <a:solidFill>
                  <a:srgbClr val="202124"/>
                </a:solidFill>
                <a:effectLst/>
                <a:latin typeface="Avenir Next LT Pro" panose="020B0504020202020204" pitchFamily="34" charset="0"/>
              </a:rPr>
              <a:t>os elementos traqueais, as células parenquimáticas e as fibras</a:t>
            </a:r>
            <a:r>
              <a:rPr lang="pt-BR" sz="2000" b="0" i="0" dirty="0">
                <a:solidFill>
                  <a:srgbClr val="202124"/>
                </a:solidFill>
                <a:effectLst/>
                <a:latin typeface="Avenir Next LT Pro" panose="020B0504020202020204" pitchFamily="34" charset="0"/>
              </a:rPr>
              <a:t>.</a:t>
            </a:r>
            <a:br>
              <a:rPr lang="pt-BR" sz="2000" dirty="0">
                <a:solidFill>
                  <a:schemeClr val="accent4"/>
                </a:solidFill>
                <a:latin typeface="Avenir Next LT Pro" panose="020B0504020202020204" pitchFamily="34" charset="0"/>
              </a:rPr>
            </a:br>
            <a:endParaRPr lang="pt-BR" sz="2000" dirty="0">
              <a:solidFill>
                <a:schemeClr val="accent4"/>
              </a:solidFill>
              <a:latin typeface="Avenir Next LT Pro" panose="020B05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chemeClr val="accent4"/>
                </a:solidFill>
                <a:latin typeface="Avenir Next LT Pro" panose="020B0504020202020204" pitchFamily="34" charset="0"/>
              </a:rPr>
              <a:t>Transporte da </a:t>
            </a:r>
            <a:r>
              <a:rPr lang="pt-BR" sz="2400" b="1" dirty="0">
                <a:solidFill>
                  <a:schemeClr val="accent5">
                    <a:lumMod val="75000"/>
                  </a:schemeClr>
                </a:solidFill>
                <a:latin typeface="Avenir Next LT Pro" panose="020B0504020202020204" pitchFamily="34" charset="0"/>
              </a:rPr>
              <a:t>SEIVA BRUTA  </a:t>
            </a:r>
            <a:r>
              <a:rPr lang="pt-BR" sz="2000" dirty="0">
                <a:solidFill>
                  <a:schemeClr val="accent4"/>
                </a:solidFill>
                <a:latin typeface="Avenir Next LT Pro" panose="020B0504020202020204" pitchFamily="34" charset="0"/>
              </a:rPr>
              <a:t>(água e sais minerais)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2000" dirty="0">
              <a:solidFill>
                <a:schemeClr val="accent4"/>
              </a:solidFill>
              <a:latin typeface="Avenir Next LT Pro" panose="020B05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chemeClr val="accent4"/>
                </a:solidFill>
                <a:latin typeface="Avenir Next LT Pro" panose="020B0504020202020204" pitchFamily="34" charset="0"/>
              </a:rPr>
              <a:t>Chega nas partes fotossintetizantes de uma planta</a:t>
            </a:r>
            <a:br>
              <a:rPr lang="pt-BR" sz="2000" dirty="0">
                <a:solidFill>
                  <a:schemeClr val="accent4"/>
                </a:solidFill>
                <a:latin typeface="Avenir Next LT Pro" panose="020B0504020202020204" pitchFamily="34" charset="0"/>
              </a:rPr>
            </a:br>
            <a:endParaRPr lang="pt-BR" sz="2000" dirty="0">
              <a:solidFill>
                <a:schemeClr val="accent4"/>
              </a:solidFill>
              <a:latin typeface="Avenir Next LT Pro" panose="020B05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chemeClr val="accent4"/>
                </a:solidFill>
                <a:latin typeface="Avenir Next LT Pro" panose="020B0504020202020204" pitchFamily="34" charset="0"/>
              </a:rPr>
              <a:t>Pressão, evapotranspiração e tensão superficial auxiliam</a:t>
            </a:r>
          </a:p>
        </p:txBody>
      </p:sp>
      <p:pic>
        <p:nvPicPr>
          <p:cNvPr id="3076" name="Picture 4" descr="Angiosperm - Vascular system and water uptake from soil | Britannica">
            <a:extLst>
              <a:ext uri="{FF2B5EF4-FFF2-40B4-BE49-F238E27FC236}">
                <a16:creationId xmlns:a16="http://schemas.microsoft.com/office/drawing/2014/main" id="{66161C75-6399-742F-220B-A6FB57EE26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14" r="51778"/>
          <a:stretch/>
        </p:blipFill>
        <p:spPr bwMode="auto">
          <a:xfrm>
            <a:off x="7690595" y="831402"/>
            <a:ext cx="4361514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Plants Nutrition - Screen 4 on FlowVella - Presentation Software for Mac  iPad and iPhone">
            <a:extLst>
              <a:ext uri="{FF2B5EF4-FFF2-40B4-BE49-F238E27FC236}">
                <a16:creationId xmlns:a16="http://schemas.microsoft.com/office/drawing/2014/main" id="{DBFF0EEB-965A-588C-DFAC-F31209681B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851"/>
          <a:stretch/>
        </p:blipFill>
        <p:spPr bwMode="auto">
          <a:xfrm>
            <a:off x="12192000" y="0"/>
            <a:ext cx="398942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9357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0 L -0.33047 0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523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o Office">
  <a:themeElements>
    <a:clrScheme name="BOTÂNICA 1">
      <a:dk1>
        <a:srgbClr val="93E9BE"/>
      </a:dk1>
      <a:lt1>
        <a:srgbClr val="D9EDD6"/>
      </a:lt1>
      <a:dk2>
        <a:srgbClr val="726E75"/>
      </a:dk2>
      <a:lt2>
        <a:srgbClr val="D6CCEB"/>
      </a:lt2>
      <a:accent1>
        <a:srgbClr val="4472C4"/>
      </a:accent1>
      <a:accent2>
        <a:srgbClr val="ED7D31"/>
      </a:accent2>
      <a:accent3>
        <a:srgbClr val="A5A5A5"/>
      </a:accent3>
      <a:accent4>
        <a:srgbClr val="000000"/>
      </a:accent4>
      <a:accent5>
        <a:srgbClr val="BA274A"/>
      </a:accent5>
      <a:accent6>
        <a:srgbClr val="32533D"/>
      </a:accent6>
      <a:hlink>
        <a:srgbClr val="307473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2450</TotalTime>
  <Words>1149</Words>
  <Application>Microsoft Office PowerPoint</Application>
  <PresentationFormat>Widescreen</PresentationFormat>
  <Paragraphs>153</Paragraphs>
  <Slides>20</Slides>
  <Notes>5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20</vt:i4>
      </vt:variant>
    </vt:vector>
  </HeadingPairs>
  <TitlesOfParts>
    <vt:vector size="21" baseType="lpstr">
      <vt:lpstr>Tema do Office</vt:lpstr>
      <vt:lpstr>FISIOLOGIA VEGETAL: TRANSPORTE E NUTRIÇÃO</vt:lpstr>
      <vt:lpstr>FISIOLOGIA VEGETAL: TRANSPORTE E NUTRIÇÃO</vt:lpstr>
      <vt:lpstr>Apresentação do PowerPoint</vt:lpstr>
      <vt:lpstr>Alguns destaques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As propriedades da água nos ajudam a entender esse processo</vt:lpstr>
      <vt:lpstr>Apresentação do PowerPoint</vt:lpstr>
      <vt:lpstr>Apresentação do PowerPoint</vt:lpstr>
      <vt:lpstr>Apresentação do PowerPoint</vt:lpstr>
      <vt:lpstr>Apresentação do PowerPoint</vt:lpstr>
      <vt:lpstr>TROCA DE GASES E O ESTOMATO </vt:lpstr>
      <vt:lpstr>Apresentação do PowerPoint</vt:lpstr>
      <vt:lpstr>Apresentação do PowerPoint</vt:lpstr>
      <vt:lpstr>Apresentação do PowerPoint</vt:lpstr>
      <vt:lpstr>INTERATIVO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FISIOLOGIA VEGETAL: TRANSPORTE E NUTRIÇÃO</dc:title>
  <dc:creator>NILIENE SOUZA</dc:creator>
  <cp:lastModifiedBy>NILIENE SOUZA</cp:lastModifiedBy>
  <cp:revision>2</cp:revision>
  <dcterms:created xsi:type="dcterms:W3CDTF">2023-02-25T22:41:31Z</dcterms:created>
  <dcterms:modified xsi:type="dcterms:W3CDTF">2023-11-29T22:38:24Z</dcterms:modified>
</cp:coreProperties>
</file>